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521" r:id="rId5"/>
    <p:sldId id="522" r:id="rId6"/>
    <p:sldId id="546" r:id="rId7"/>
    <p:sldId id="523" r:id="rId8"/>
    <p:sldId id="524" r:id="rId9"/>
    <p:sldId id="526" r:id="rId10"/>
    <p:sldId id="550" r:id="rId11"/>
    <p:sldId id="525" r:id="rId12"/>
    <p:sldId id="527" r:id="rId13"/>
    <p:sldId id="528" r:id="rId14"/>
    <p:sldId id="529" r:id="rId15"/>
    <p:sldId id="530" r:id="rId16"/>
    <p:sldId id="531" r:id="rId17"/>
    <p:sldId id="532" r:id="rId18"/>
    <p:sldId id="533" r:id="rId19"/>
    <p:sldId id="534" r:id="rId20"/>
    <p:sldId id="535" r:id="rId21"/>
    <p:sldId id="548" r:id="rId22"/>
    <p:sldId id="536" r:id="rId23"/>
    <p:sldId id="537" r:id="rId24"/>
    <p:sldId id="538" r:id="rId25"/>
    <p:sldId id="539" r:id="rId26"/>
    <p:sldId id="540" r:id="rId27"/>
    <p:sldId id="541" r:id="rId28"/>
    <p:sldId id="542" r:id="rId29"/>
    <p:sldId id="543" r:id="rId30"/>
    <p:sldId id="544" r:id="rId31"/>
    <p:sldId id="547" r:id="rId32"/>
    <p:sldId id="549" r:id="rId33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2314"/>
    <a:srgbClr val="00B0CA"/>
    <a:srgbClr val="5E2750"/>
    <a:srgbClr val="EB9700"/>
    <a:srgbClr val="FECB00"/>
    <a:srgbClr val="A8B400"/>
    <a:srgbClr val="007C92"/>
    <a:srgbClr val="9C2AA0"/>
    <a:srgbClr val="54575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3" autoAdjust="0"/>
    <p:restoredTop sz="97030" autoAdjust="0"/>
  </p:normalViewPr>
  <p:slideViewPr>
    <p:cSldViewPr snapToGrid="0" snapToObjects="1" showGuides="1">
      <p:cViewPr>
        <p:scale>
          <a:sx n="192" d="100"/>
          <a:sy n="192" d="100"/>
        </p:scale>
        <p:origin x="1536" y="4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" d="100"/>
        <a:sy n="4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13/07/2020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13/07/2020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2000" dirty="0" err="1"/>
              <a:t>Pripodobneni</a:t>
            </a:r>
            <a:r>
              <a:rPr lang="cs-CZ" sz="2000" dirty="0"/>
              <a:t> k Wordu a </a:t>
            </a:r>
            <a:r>
              <a:rPr lang="cs-CZ" sz="2000" dirty="0" err="1"/>
              <a:t>Powerpointu</a:t>
            </a:r>
            <a:endParaRPr lang="cs-CZ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787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2202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syntax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6650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zaciname</a:t>
            </a:r>
            <a:endParaRPr lang="cs-CZ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3299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6894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515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6387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https://www.w3schools.com/</a:t>
            </a:r>
            <a:r>
              <a:rPr lang="en-IE" dirty="0" err="1"/>
              <a:t>cssref</a:t>
            </a:r>
            <a:r>
              <a:rPr lang="en-IE" dirty="0"/>
              <a:t>/</a:t>
            </a:r>
            <a:r>
              <a:rPr lang="en-IE" dirty="0" err="1"/>
              <a:t>pr_list-style.asp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2677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6727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0154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</a:t>
            </a:r>
            <a:r>
              <a:rPr lang="en-IE" dirty="0" err="1"/>
              <a:t>haveibeenpwned.com</a:t>
            </a:r>
            <a:endParaRPr lang="en-IE" dirty="0"/>
          </a:p>
          <a:p>
            <a:endParaRPr lang="en-IE" dirty="0"/>
          </a:p>
          <a:p>
            <a:r>
              <a:rPr lang="en-IE" dirty="0"/>
              <a:t>https://</a:t>
            </a:r>
            <a:r>
              <a:rPr lang="en-IE" dirty="0" err="1"/>
              <a:t>www.photopea.com</a:t>
            </a:r>
            <a:endParaRPr lang="en-IE" dirty="0"/>
          </a:p>
          <a:p>
            <a:endParaRPr lang="en-IE" dirty="0"/>
          </a:p>
          <a:p>
            <a:r>
              <a:rPr lang="en-IE" dirty="0"/>
              <a:t>unhide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399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65EEFB-1091-4AAD-AA10-5CCABFFD2151}" type="slidenum">
              <a:rPr lang="en-GB"/>
              <a:pPr/>
              <a:t>2</a:t>
            </a:fld>
            <a:endParaRPr lang="en-GB" dirty="0"/>
          </a:p>
        </p:txBody>
      </p:sp>
      <p:sp>
        <p:nvSpPr>
          <p:cNvPr id="618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8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 </a:t>
            </a:r>
            <a:r>
              <a:rPr lang="en-US" dirty="0" err="1"/>
              <a:t>všechno</a:t>
            </a:r>
            <a:r>
              <a:rPr lang="en-US" dirty="0"/>
              <a:t> do CSS </a:t>
            </a:r>
            <a:r>
              <a:rPr lang="en-US" dirty="0" err="1"/>
              <a:t>spadá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36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</a:t>
            </a:r>
            <a:r>
              <a:rPr lang="en-IE" dirty="0" err="1"/>
              <a:t>haveibeenpwned.com</a:t>
            </a:r>
            <a:endParaRPr lang="en-IE" dirty="0"/>
          </a:p>
          <a:p>
            <a:endParaRPr lang="en-IE" dirty="0"/>
          </a:p>
          <a:p>
            <a:r>
              <a:rPr lang="en-IE" dirty="0"/>
              <a:t>https://</a:t>
            </a:r>
            <a:r>
              <a:rPr lang="en-IE" dirty="0" err="1"/>
              <a:t>www.photopea.com</a:t>
            </a:r>
            <a:endParaRPr lang="en-IE" dirty="0"/>
          </a:p>
          <a:p>
            <a:endParaRPr lang="en-IE" dirty="0"/>
          </a:p>
          <a:p>
            <a:r>
              <a:rPr lang="en-IE" dirty="0"/>
              <a:t>unhide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7233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lepší</a:t>
            </a:r>
            <a:r>
              <a:rPr lang="en-IE" dirty="0"/>
              <a:t> </a:t>
            </a:r>
            <a:r>
              <a:rPr lang="en-IE" dirty="0" err="1"/>
              <a:t>zadávání</a:t>
            </a:r>
            <a:r>
              <a:rPr lang="en-IE" dirty="0"/>
              <a:t> </a:t>
            </a:r>
            <a:r>
              <a:rPr lang="en-IE" dirty="0" err="1"/>
              <a:t>práce</a:t>
            </a:r>
            <a:endParaRPr lang="en-IE" dirty="0"/>
          </a:p>
          <a:p>
            <a:endParaRPr lang="en-IE" dirty="0"/>
          </a:p>
          <a:p>
            <a:r>
              <a:rPr lang="en-IE" dirty="0" err="1"/>
              <a:t>vyzkouset</a:t>
            </a:r>
            <a:r>
              <a:rPr lang="en-IE" dirty="0"/>
              <a:t> </a:t>
            </a:r>
            <a:r>
              <a:rPr lang="en-IE" dirty="0" err="1"/>
              <a:t>si</a:t>
            </a:r>
            <a:r>
              <a:rPr lang="en-IE" dirty="0"/>
              <a:t> inline style v Chrome Dev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href</a:t>
            </a:r>
            <a:r>
              <a:rPr lang="en-IE" dirty="0"/>
              <a:t>=. </a:t>
            </a:r>
            <a:r>
              <a:rPr lang="en-IE" dirty="0" err="1"/>
              <a:t>adresa</a:t>
            </a:r>
            <a:r>
              <a:rPr lang="en-IE" dirty="0"/>
              <a:t>, </a:t>
            </a:r>
            <a:r>
              <a:rPr lang="en-IE" dirty="0" err="1"/>
              <a:t>cesta</a:t>
            </a:r>
            <a:r>
              <a:rPr lang="en-IE" dirty="0"/>
              <a:t> k CSS </a:t>
            </a:r>
            <a:r>
              <a:rPr lang="en-IE" dirty="0" err="1"/>
              <a:t>soubopru</a:t>
            </a:r>
            <a:endParaRPr lang="en-IE" dirty="0"/>
          </a:p>
          <a:p>
            <a:r>
              <a:rPr lang="en-IE" dirty="0"/>
              <a:t>type = </a:t>
            </a:r>
            <a:r>
              <a:rPr lang="en-IE" dirty="0" err="1"/>
              <a:t>typ</a:t>
            </a:r>
            <a:r>
              <a:rPr lang="en-IE" dirty="0"/>
              <a:t> </a:t>
            </a:r>
            <a:r>
              <a:rPr lang="en-IE" dirty="0" err="1"/>
              <a:t>dokumentu</a:t>
            </a:r>
            <a:br>
              <a:rPr lang="en-IE" dirty="0"/>
            </a:br>
            <a:r>
              <a:rPr lang="en-IE" dirty="0" err="1"/>
              <a:t>rel</a:t>
            </a:r>
            <a:r>
              <a:rPr lang="en-IE" dirty="0"/>
              <a:t> = vztah </a:t>
            </a:r>
            <a:r>
              <a:rPr lang="en-IE" dirty="0" err="1"/>
              <a:t>mezi</a:t>
            </a:r>
            <a:r>
              <a:rPr lang="en-IE" dirty="0"/>
              <a:t> html a </a:t>
            </a:r>
            <a:r>
              <a:rPr lang="en-IE" dirty="0" err="1"/>
              <a:t>css</a:t>
            </a:r>
            <a:r>
              <a:rPr lang="en-IE" dirty="0"/>
              <a:t> </a:t>
            </a:r>
            <a:r>
              <a:rPr lang="en-IE" dirty="0" err="1"/>
              <a:t>dokumentem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151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lepší</a:t>
            </a:r>
            <a:r>
              <a:rPr lang="en-IE" dirty="0"/>
              <a:t> </a:t>
            </a:r>
            <a:r>
              <a:rPr lang="en-IE" dirty="0" err="1"/>
              <a:t>zadávání</a:t>
            </a:r>
            <a:r>
              <a:rPr lang="en-IE" dirty="0"/>
              <a:t> </a:t>
            </a:r>
            <a:r>
              <a:rPr lang="en-IE" dirty="0" err="1"/>
              <a:t>práce</a:t>
            </a:r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364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!. </a:t>
            </a:r>
            <a:r>
              <a:rPr lang="en-IE" dirty="0" err="1"/>
              <a:t>krok</a:t>
            </a:r>
            <a:r>
              <a:rPr lang="en-IE" dirty="0"/>
              <a:t> </a:t>
            </a:r>
            <a:r>
              <a:rPr lang="en-IE" dirty="0" err="1"/>
              <a:t>nalinkovat</a:t>
            </a:r>
            <a:r>
              <a:rPr lang="en-IE" dirty="0"/>
              <a:t> </a:t>
            </a:r>
            <a:r>
              <a:rPr lang="en-IE" dirty="0" err="1"/>
              <a:t>cssko</a:t>
            </a:r>
            <a:endParaRPr lang="en-IE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6176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Not have more than 5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colours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#ff0000</a:t>
            </a:r>
            <a:r>
              <a:rPr lang="cs-CZ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, #FF9B94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</a:p>
          <a:p>
            <a:pPr rtl="0" fontAlgn="base"/>
            <a:r>
              <a:rPr lang="cs-CZ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</a:p>
          <a:p>
            <a:pPr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rgba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(0, 0, 255, 0.5);</a:t>
            </a:r>
            <a:r>
              <a:rPr lang="cs-CZ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 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Vodafone Rg" pitchFamily="34" charset="0"/>
              <a:ea typeface="+mn-ea"/>
              <a:cs typeface="+mn-cs"/>
            </a:endParaRP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351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/</a:t>
            </a:r>
            <a:r>
              <a:rPr lang="cs-CZ" dirty="0"/>
              <a:t>https://</a:t>
            </a:r>
            <a:r>
              <a:rPr lang="cs-CZ" dirty="0" err="1"/>
              <a:t>cssgenerator.org</a:t>
            </a:r>
            <a:r>
              <a:rPr lang="cs-CZ" dirty="0"/>
              <a:t>/</a:t>
            </a:r>
            <a:r>
              <a:rPr lang="cs-CZ" dirty="0" err="1"/>
              <a:t>rgba</a:t>
            </a:r>
            <a:r>
              <a:rPr lang="cs-CZ" dirty="0"/>
              <a:t>-and-</a:t>
            </a:r>
            <a:r>
              <a:rPr lang="cs-CZ" dirty="0" err="1"/>
              <a:t>hex</a:t>
            </a:r>
            <a:r>
              <a:rPr lang="cs-CZ" dirty="0"/>
              <a:t>-</a:t>
            </a:r>
            <a:r>
              <a:rPr lang="cs-CZ" dirty="0" err="1"/>
              <a:t>color-generator.html</a:t>
            </a:r>
            <a:endParaRPr lang="cs-CZ" dirty="0"/>
          </a:p>
          <a:p>
            <a:endParaRPr lang="cs-CZ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Each parameter (red, green, and blue) defines the intensity of the color between 0 and 255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Vodafone Rg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In CSS, a color can be specified using a hexadecimal value in the form: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#</a:t>
            </a:r>
            <a:r>
              <a:rPr lang="en-US" sz="1200" b="1" i="1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rrggbb</a:t>
            </a:r>
            <a:endParaRPr lang="en-US" sz="1200" b="1" i="0" u="none" strike="noStrike" kern="1200" dirty="0">
              <a:solidFill>
                <a:schemeClr val="tx1"/>
              </a:solidFill>
              <a:effectLst/>
              <a:latin typeface="Vodafone Rg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Where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rr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(red), gg (green) and bb (blue) are hexadecimal values between 00 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ff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(same as decimal 0-255).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90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543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px</a:t>
            </a:r>
            <a:r>
              <a:rPr lang="cs-CZ" dirty="0"/>
              <a:t> je jeden sviti bod obrazovky, </a:t>
            </a:r>
            <a:r>
              <a:rPr lang="cs-CZ" dirty="0" err="1"/>
              <a:t>jedne</a:t>
            </a:r>
            <a:r>
              <a:rPr lang="cs-CZ" dirty="0"/>
              <a:t> bod v </a:t>
            </a:r>
            <a:r>
              <a:rPr lang="cs-CZ" dirty="0" err="1"/>
              <a:t>obrazku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094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13 July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13 July 2020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13 July 2020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13 July 2020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13 July 2020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13 July 2020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13 July 2020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13 July 2020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13 July 2020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13 July 2020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13 July 2020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13 July 2020</a:t>
            </a:fld>
            <a:endParaRPr lang="en-US" dirty="0"/>
          </a:p>
        </p:txBody>
      </p:sp>
      <p:sp>
        <p:nvSpPr>
          <p:cNvPr id="8" name="MSIPCMContentMarking" descr="{&quot;HashCode&quot;:-1699574231,&quot;Placement&quot;:&quot;Footer&quot;}"/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de-DE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  <p15:guide id="3" orient="horz" pos="2820">
          <p15:clr>
            <a:srgbClr val="F26B43"/>
          </p15:clr>
        </p15:guide>
        <p15:guide id="4" pos="5602">
          <p15:clr>
            <a:srgbClr val="F26B43"/>
          </p15:clr>
        </p15:guide>
        <p15:guide id="5" pos="2812">
          <p15:clr>
            <a:srgbClr val="F26B43"/>
          </p15:clr>
        </p15:guide>
        <p15:guide id="6" pos="2948">
          <p15:clr>
            <a:srgbClr val="F26B43"/>
          </p15:clr>
        </p15:guide>
        <p15:guide id="7" orient="horz" pos="55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lexboxfroggy.com/#cs" TargetMode="External"/><Relationship Id="rId2" Type="http://schemas.openxmlformats.org/officeDocument/2006/relationships/hyperlink" Target="https://css-tricks.com/snippets/css/a-guide-to-flexbox/" TargetMode="External"/><Relationship Id="rId1" Type="http://schemas.openxmlformats.org/officeDocument/2006/relationships/slideLayout" Target="../slideLayouts/slideLayout61.xml"/><Relationship Id="rId4" Type="http://schemas.openxmlformats.org/officeDocument/2006/relationships/hyperlink" Target="https://the-echoplex.net/flexyboxes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olor.adobe.com/create/color-wheel" TargetMode="External"/><Relationship Id="rId3" Type="http://schemas.openxmlformats.org/officeDocument/2006/relationships/hyperlink" Target="https://www.photopea.com/" TargetMode="External"/><Relationship Id="rId7" Type="http://schemas.openxmlformats.org/officeDocument/2006/relationships/hyperlink" Target="https://colorpalettes.net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6" Type="http://schemas.openxmlformats.org/officeDocument/2006/relationships/hyperlink" Target="https://www.canva.com/colors/color-palette-generator/" TargetMode="External"/><Relationship Id="rId5" Type="http://schemas.openxmlformats.org/officeDocument/2006/relationships/hyperlink" Target="https://www.colorzilla.com/" TargetMode="External"/><Relationship Id="rId10" Type="http://schemas.openxmlformats.org/officeDocument/2006/relationships/hyperlink" Target="https://www.flaticon.com/" TargetMode="External"/><Relationship Id="rId4" Type="http://schemas.openxmlformats.org/officeDocument/2006/relationships/hyperlink" Target="https://pixabay.com/" TargetMode="External"/><Relationship Id="rId9" Type="http://schemas.openxmlformats.org/officeDocument/2006/relationships/hyperlink" Target="https://www.jpegmini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2.emf"/><Relationship Id="rId4" Type="http://schemas.openxmlformats.org/officeDocument/2006/relationships/package" Target="../embeddings/Microsoft_Word_Document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4.png"/><Relationship Id="rId5" Type="http://schemas.openxmlformats.org/officeDocument/2006/relationships/image" Target="../media/image83.emf"/><Relationship Id="rId4" Type="http://schemas.openxmlformats.org/officeDocument/2006/relationships/package" Target="../embeddings/Microsoft_Word_Document1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zilla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1.xml"/><Relationship Id="rId6" Type="http://schemas.openxmlformats.org/officeDocument/2006/relationships/hyperlink" Target="https://color.adobe.com/create/color-wheel" TargetMode="External"/><Relationship Id="rId5" Type="http://schemas.openxmlformats.org/officeDocument/2006/relationships/hyperlink" Target="https://colorpalettes.net/" TargetMode="External"/><Relationship Id="rId4" Type="http://schemas.openxmlformats.org/officeDocument/2006/relationships/hyperlink" Target="https://www.canva.com/colors/color-palette-generato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18206" y="1526478"/>
            <a:ext cx="4476002" cy="906321"/>
          </a:xfrm>
        </p:spPr>
        <p:txBody>
          <a:bodyPr/>
          <a:lstStyle/>
          <a:p>
            <a:r>
              <a:rPr lang="cs-CZ" dirty="0" err="1"/>
              <a:t>Cascade</a:t>
            </a:r>
            <a:r>
              <a:rPr lang="cs-CZ" dirty="0"/>
              <a:t> Style </a:t>
            </a:r>
            <a:r>
              <a:rPr lang="cs-CZ" dirty="0" err="1"/>
              <a:t>Sheet</a:t>
            </a:r>
            <a:br>
              <a:rPr lang="cs-CZ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CSS</a:t>
            </a:r>
            <a:r>
              <a:rPr lang="cs-CZ" dirty="0"/>
              <a:t>      </a:t>
            </a:r>
            <a:br>
              <a:rPr lang="cs-CZ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 Adela Spirkova</a:t>
            </a:r>
            <a:br>
              <a:rPr lang="en-GB" dirty="0"/>
            </a:br>
            <a:r>
              <a:rPr lang="en-GB" dirty="0"/>
              <a:t>13 July 2020</a:t>
            </a:r>
          </a:p>
        </p:txBody>
      </p:sp>
    </p:spTree>
    <p:extLst>
      <p:ext uri="{BB962C8B-B14F-4D97-AF65-F5344CB8AC3E}">
        <p14:creationId xmlns:p14="http://schemas.microsoft.com/office/powerpoint/2010/main" val="204169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0205" y="98774"/>
            <a:ext cx="5490670" cy="1050384"/>
          </a:xfrm>
        </p:spPr>
        <p:txBody>
          <a:bodyPr/>
          <a:lstStyle/>
          <a:p>
            <a:r>
              <a:rPr lang="cs-CZ" dirty="0"/>
              <a:t>Oddělovač obsahu - div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13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62758" y="249703"/>
            <a:ext cx="4419599" cy="3285065"/>
          </a:xfrm>
        </p:spPr>
        <p:txBody>
          <a:bodyPr/>
          <a:lstStyle/>
          <a:p>
            <a:r>
              <a:rPr lang="en-GB" dirty="0"/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E40C3-FC16-9C4B-909C-CD43ACB22289}"/>
              </a:ext>
            </a:extLst>
          </p:cNvPr>
          <p:cNvSpPr/>
          <p:nvPr/>
        </p:nvSpPr>
        <p:spPr>
          <a:xfrm>
            <a:off x="3134021" y="945111"/>
            <a:ext cx="48386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cs-CZ" dirty="0">
                <a:solidFill>
                  <a:srgbClr val="333333"/>
                </a:solidFill>
                <a:ea typeface="Consolas"/>
                <a:cs typeface="Consolas"/>
                <a:sym typeface="Consolas"/>
              </a:rPr>
              <a:t>&lt;div&gt; nám slouží k logickému oddělení částí webu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cs-CZ" dirty="0">
                <a:solidFill>
                  <a:srgbClr val="333333"/>
                </a:solidFill>
                <a:ea typeface="Consolas"/>
                <a:cs typeface="Consolas"/>
                <a:sym typeface="Consolas"/>
              </a:rPr>
              <a:t>Menu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cs-CZ" dirty="0">
                <a:solidFill>
                  <a:srgbClr val="333333"/>
                </a:solidFill>
                <a:ea typeface="Consolas"/>
                <a:cs typeface="Consolas"/>
                <a:sym typeface="Consolas"/>
              </a:rPr>
              <a:t>Levý sloupec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cs-CZ" dirty="0">
                <a:solidFill>
                  <a:srgbClr val="333333"/>
                </a:solidFill>
                <a:ea typeface="Consolas"/>
                <a:cs typeface="Consolas"/>
                <a:sym typeface="Consolas"/>
              </a:rPr>
              <a:t>Galerie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D05409-26BF-CA4A-8C58-228A74823C9B}"/>
              </a:ext>
            </a:extLst>
          </p:cNvPr>
          <p:cNvSpPr txBox="1"/>
          <p:nvPr/>
        </p:nvSpPr>
        <p:spPr>
          <a:xfrm flipH="1">
            <a:off x="2269916" y="4148360"/>
            <a:ext cx="332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„Je dobré oddělovat logické části“</a:t>
            </a:r>
          </a:p>
        </p:txBody>
      </p:sp>
      <p:sp>
        <p:nvSpPr>
          <p:cNvPr id="15" name="Google Shape;670;p99">
            <a:extLst>
              <a:ext uri="{FF2B5EF4-FFF2-40B4-BE49-F238E27FC236}">
                <a16:creationId xmlns:a16="http://schemas.microsoft.com/office/drawing/2014/main" id="{E8292996-3D96-BC45-B6EB-8BE3621ED6EC}"/>
              </a:ext>
            </a:extLst>
          </p:cNvPr>
          <p:cNvSpPr txBox="1"/>
          <p:nvPr/>
        </p:nvSpPr>
        <p:spPr>
          <a:xfrm>
            <a:off x="3566530" y="2493089"/>
            <a:ext cx="1200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400" dirty="0" err="1">
                <a:solidFill>
                  <a:srgbClr val="C82506"/>
                </a:solidFill>
                <a:latin typeface="Open Sans"/>
                <a:ea typeface="Open Sans"/>
                <a:cs typeface="Open Sans"/>
                <a:sym typeface="Open Sans"/>
              </a:rPr>
              <a:t>index.html</a:t>
            </a:r>
            <a:endParaRPr sz="1400" dirty="0">
              <a:solidFill>
                <a:srgbClr val="C8250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51BB92-CF29-2243-83C4-1EF62A9D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384" y="1582189"/>
            <a:ext cx="3581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1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13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77304" y="548777"/>
            <a:ext cx="3065489" cy="3702571"/>
          </a:xfrm>
        </p:spPr>
        <p:txBody>
          <a:bodyPr/>
          <a:lstStyle/>
          <a:p>
            <a:r>
              <a:rPr lang="en-GB" sz="23100" dirty="0"/>
              <a:t>6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79" y="-136005"/>
            <a:ext cx="4251261" cy="948216"/>
          </a:xfrm>
        </p:spPr>
        <p:txBody>
          <a:bodyPr/>
          <a:lstStyle/>
          <a:p>
            <a:r>
              <a:rPr lang="cs-CZ" dirty="0"/>
              <a:t>Anatomie </a:t>
            </a:r>
            <a:r>
              <a:rPr lang="en-GB" dirty="0"/>
              <a:t>CSS </a:t>
            </a:r>
            <a:r>
              <a:rPr lang="cs-CZ" dirty="0"/>
              <a:t>pravidla</a:t>
            </a:r>
          </a:p>
        </p:txBody>
      </p:sp>
    </p:spTree>
    <p:extLst>
      <p:ext uri="{BB962C8B-B14F-4D97-AF65-F5344CB8AC3E}">
        <p14:creationId xmlns:p14="http://schemas.microsoft.com/office/powerpoint/2010/main" val="292687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5152380" y="4713136"/>
            <a:ext cx="413410" cy="238889"/>
          </a:xfrm>
        </p:spPr>
        <p:txBody>
          <a:bodyPr/>
          <a:lstStyle/>
          <a:p>
            <a:fld id="{72A83A2B-3358-44F8-83A0-4598795D8FB5}" type="slidenum">
              <a:rPr lang="en-GB" smtClean="0">
                <a:solidFill>
                  <a:schemeClr val="tx1"/>
                </a:solidFill>
              </a:rPr>
              <a:pPr/>
              <a:t>12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6924360" y="4712099"/>
            <a:ext cx="2133600" cy="238889"/>
          </a:xfrm>
        </p:spPr>
        <p:txBody>
          <a:bodyPr/>
          <a:lstStyle/>
          <a:p>
            <a:fld id="{74C654BC-473E-4FB9-99DD-FCB475D624B7}" type="datetime3">
              <a:rPr lang="en-US" smtClean="0">
                <a:solidFill>
                  <a:schemeClr val="tx1"/>
                </a:solidFill>
              </a:rPr>
              <a:t>13 July 2020</a:t>
            </a:fld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Google Shape;712;p103">
            <a:extLst>
              <a:ext uri="{FF2B5EF4-FFF2-40B4-BE49-F238E27FC236}">
                <a16:creationId xmlns:a16="http://schemas.microsoft.com/office/drawing/2014/main" id="{910237B2-DEE5-034C-96DB-985C286D8FAA}"/>
              </a:ext>
            </a:extLst>
          </p:cNvPr>
          <p:cNvSpPr txBox="1">
            <a:spLocks/>
          </p:cNvSpPr>
          <p:nvPr/>
        </p:nvSpPr>
        <p:spPr>
          <a:xfrm>
            <a:off x="1918043" y="1536778"/>
            <a:ext cx="7505400" cy="353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selector {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   background: black;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" name="Google Shape;713;p103">
            <a:extLst>
              <a:ext uri="{FF2B5EF4-FFF2-40B4-BE49-F238E27FC236}">
                <a16:creationId xmlns:a16="http://schemas.microsoft.com/office/drawing/2014/main" id="{F12BA4C3-BDA1-FB43-A2D8-FBB7B8CF643C}"/>
              </a:ext>
            </a:extLst>
          </p:cNvPr>
          <p:cNvSpPr txBox="1"/>
          <p:nvPr/>
        </p:nvSpPr>
        <p:spPr>
          <a:xfrm>
            <a:off x="768068" y="604216"/>
            <a:ext cx="2215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cs-CZ" dirty="0">
                <a:latin typeface="Open Sans"/>
                <a:ea typeface="Open Sans"/>
                <a:cs typeface="Open Sans"/>
                <a:sym typeface="Open Sans"/>
              </a:rPr>
              <a:t>Zacílené elementy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714;p103">
            <a:extLst>
              <a:ext uri="{FF2B5EF4-FFF2-40B4-BE49-F238E27FC236}">
                <a16:creationId xmlns:a16="http://schemas.microsoft.com/office/drawing/2014/main" id="{E7378B0B-A1E1-C347-BF5D-66E89CB47866}"/>
              </a:ext>
            </a:extLst>
          </p:cNvPr>
          <p:cNvCxnSpPr>
            <a:cxnSpLocks/>
          </p:cNvCxnSpPr>
          <p:nvPr/>
        </p:nvCxnSpPr>
        <p:spPr>
          <a:xfrm>
            <a:off x="2610668" y="1227704"/>
            <a:ext cx="706800" cy="56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Google Shape;715;p103">
            <a:extLst>
              <a:ext uri="{FF2B5EF4-FFF2-40B4-BE49-F238E27FC236}">
                <a16:creationId xmlns:a16="http://schemas.microsoft.com/office/drawing/2014/main" id="{122503AF-BEB3-C045-BC64-EDD32F540030}"/>
              </a:ext>
            </a:extLst>
          </p:cNvPr>
          <p:cNvSpPr/>
          <p:nvPr/>
        </p:nvSpPr>
        <p:spPr>
          <a:xfrm>
            <a:off x="2610668" y="3291370"/>
            <a:ext cx="3261600" cy="25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6677" y="61924"/>
                  <a:pt x="14200" y="89679"/>
                  <a:pt x="21722" y="80153"/>
                </a:cubicBezTo>
                <a:cubicBezTo>
                  <a:pt x="32072" y="67042"/>
                  <a:pt x="42222" y="-15820"/>
                  <a:pt x="52361" y="28050"/>
                </a:cubicBezTo>
                <a:cubicBezTo>
                  <a:pt x="56000" y="43776"/>
                  <a:pt x="59350" y="75392"/>
                  <a:pt x="62116" y="120000"/>
                </a:cubicBezTo>
                <a:cubicBezTo>
                  <a:pt x="64833" y="78310"/>
                  <a:pt x="68072" y="48505"/>
                  <a:pt x="71561" y="33011"/>
                </a:cubicBezTo>
                <a:cubicBezTo>
                  <a:pt x="81777" y="-12311"/>
                  <a:pt x="92111" y="67904"/>
                  <a:pt x="102561" y="71299"/>
                </a:cubicBezTo>
                <a:cubicBezTo>
                  <a:pt x="108611" y="73261"/>
                  <a:pt x="114588" y="49341"/>
                  <a:pt x="120000" y="1584"/>
                </a:cubicBezTo>
              </a:path>
            </a:pathLst>
          </a:custGeom>
          <a:noFill/>
          <a:ln w="25400" cap="flat" cmpd="sng">
            <a:solidFill>
              <a:srgbClr val="A6AAA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endParaRPr sz="3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716;p103">
            <a:extLst>
              <a:ext uri="{FF2B5EF4-FFF2-40B4-BE49-F238E27FC236}">
                <a16:creationId xmlns:a16="http://schemas.microsoft.com/office/drawing/2014/main" id="{2E997832-9508-4C4B-A252-E5D19B5E8438}"/>
              </a:ext>
            </a:extLst>
          </p:cNvPr>
          <p:cNvSpPr txBox="1"/>
          <p:nvPr/>
        </p:nvSpPr>
        <p:spPr>
          <a:xfrm>
            <a:off x="3278893" y="3746861"/>
            <a:ext cx="22860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Declaration block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717;p103">
            <a:extLst>
              <a:ext uri="{FF2B5EF4-FFF2-40B4-BE49-F238E27FC236}">
                <a16:creationId xmlns:a16="http://schemas.microsoft.com/office/drawing/2014/main" id="{177124FF-E6AD-9944-B514-40A5EDCEA30D}"/>
              </a:ext>
            </a:extLst>
          </p:cNvPr>
          <p:cNvSpPr txBox="1"/>
          <p:nvPr/>
        </p:nvSpPr>
        <p:spPr>
          <a:xfrm>
            <a:off x="211512" y="4550176"/>
            <a:ext cx="2215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cs-CZ" dirty="0">
                <a:latin typeface="Open Sans"/>
                <a:ea typeface="Open Sans"/>
                <a:cs typeface="Open Sans"/>
                <a:sym typeface="Open Sans"/>
              </a:rPr>
              <a:t>Co nastavuji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718;p103">
            <a:extLst>
              <a:ext uri="{FF2B5EF4-FFF2-40B4-BE49-F238E27FC236}">
                <a16:creationId xmlns:a16="http://schemas.microsoft.com/office/drawing/2014/main" id="{59725BDF-E2F7-7940-9411-B82218084AD5}"/>
              </a:ext>
            </a:extLst>
          </p:cNvPr>
          <p:cNvSpPr txBox="1"/>
          <p:nvPr/>
        </p:nvSpPr>
        <p:spPr>
          <a:xfrm>
            <a:off x="6977668" y="4355482"/>
            <a:ext cx="2215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cs-CZ" dirty="0">
                <a:latin typeface="Open Sans"/>
                <a:ea typeface="Open Sans"/>
                <a:cs typeface="Open Sans"/>
                <a:sym typeface="Open Sans"/>
              </a:rPr>
              <a:t>Jak to nastavuji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" name="Google Shape;719;p103">
            <a:extLst>
              <a:ext uri="{FF2B5EF4-FFF2-40B4-BE49-F238E27FC236}">
                <a16:creationId xmlns:a16="http://schemas.microsoft.com/office/drawing/2014/main" id="{CBB34781-3C23-3648-BFD9-1AB6BB6DAF55}"/>
              </a:ext>
            </a:extLst>
          </p:cNvPr>
          <p:cNvCxnSpPr>
            <a:cxnSpLocks/>
          </p:cNvCxnSpPr>
          <p:nvPr/>
        </p:nvCxnSpPr>
        <p:spPr>
          <a:xfrm flipV="1">
            <a:off x="1516284" y="3291371"/>
            <a:ext cx="1708284" cy="144586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720;p103">
            <a:extLst>
              <a:ext uri="{FF2B5EF4-FFF2-40B4-BE49-F238E27FC236}">
                <a16:creationId xmlns:a16="http://schemas.microsoft.com/office/drawing/2014/main" id="{A33135E1-B170-BB40-9303-02BA732868E1}"/>
              </a:ext>
            </a:extLst>
          </p:cNvPr>
          <p:cNvCxnSpPr>
            <a:cxnSpLocks/>
          </p:cNvCxnSpPr>
          <p:nvPr/>
        </p:nvCxnSpPr>
        <p:spPr>
          <a:xfrm flipH="1">
            <a:off x="6412381" y="818517"/>
            <a:ext cx="1524037" cy="197098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722;p103">
            <a:extLst>
              <a:ext uri="{FF2B5EF4-FFF2-40B4-BE49-F238E27FC236}">
                <a16:creationId xmlns:a16="http://schemas.microsoft.com/office/drawing/2014/main" id="{866BD250-4D4F-8243-8706-3686282D3E13}"/>
              </a:ext>
            </a:extLst>
          </p:cNvPr>
          <p:cNvCxnSpPr>
            <a:cxnSpLocks/>
          </p:cNvCxnSpPr>
          <p:nvPr/>
        </p:nvCxnSpPr>
        <p:spPr>
          <a:xfrm flipH="1" flipV="1">
            <a:off x="6153368" y="3245504"/>
            <a:ext cx="1072589" cy="105937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" name="Google Shape;723;p103">
            <a:extLst>
              <a:ext uri="{FF2B5EF4-FFF2-40B4-BE49-F238E27FC236}">
                <a16:creationId xmlns:a16="http://schemas.microsoft.com/office/drawing/2014/main" id="{99A332F9-6ED4-BC49-ABFB-D1F1ED305AF9}"/>
              </a:ext>
            </a:extLst>
          </p:cNvPr>
          <p:cNvSpPr txBox="1"/>
          <p:nvPr/>
        </p:nvSpPr>
        <p:spPr>
          <a:xfrm>
            <a:off x="7003133" y="362829"/>
            <a:ext cx="28065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cs-CZ" sz="1600" b="1" dirty="0">
                <a:latin typeface="Arial"/>
                <a:ea typeface="Arial"/>
                <a:cs typeface="Arial"/>
                <a:sym typeface="Arial"/>
              </a:rPr>
              <a:t>Středník</a:t>
            </a:r>
            <a:endParaRPr sz="1600" b="1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656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13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 dirty="0"/>
              <a:t>7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>
                <a:latin typeface="Arial"/>
                <a:ea typeface="Arial"/>
                <a:cs typeface="Arial"/>
                <a:sym typeface="Arial"/>
              </a:rPr>
              <a:t>Píšeme</a:t>
            </a:r>
            <a:r>
              <a:rPr lang="en-GB" dirty="0">
                <a:latin typeface="Arial"/>
                <a:ea typeface="Arial"/>
                <a:cs typeface="Arial"/>
                <a:sym typeface="Arial"/>
              </a:rPr>
              <a:t> CSS</a:t>
            </a:r>
            <a:r>
              <a:rPr lang="cs-CZ" dirty="0">
                <a:latin typeface="Arial"/>
                <a:ea typeface="Arial"/>
                <a:cs typeface="Arial"/>
                <a:sym typeface="Arial"/>
              </a:rPr>
              <a:t> #1</a:t>
            </a:r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F4182-8B4D-234C-96A9-6276BAB38696}"/>
              </a:ext>
            </a:extLst>
          </p:cNvPr>
          <p:cNvSpPr txBox="1"/>
          <p:nvPr/>
        </p:nvSpPr>
        <p:spPr>
          <a:xfrm>
            <a:off x="277106" y="3354215"/>
            <a:ext cx="4324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Vybírám </a:t>
            </a:r>
            <a:r>
              <a:rPr lang="cs-CZ" dirty="0" err="1">
                <a:solidFill>
                  <a:schemeClr val="bg1"/>
                </a:solidFill>
              </a:rPr>
              <a:t>tag</a:t>
            </a:r>
            <a:r>
              <a:rPr lang="cs-CZ" dirty="0">
                <a:solidFill>
                  <a:schemeClr val="bg1"/>
                </a:solidFill>
              </a:rPr>
              <a:t> &lt;body&gt;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</a:rPr>
              <a:t>Color</a:t>
            </a:r>
            <a:r>
              <a:rPr lang="cs-CZ" dirty="0">
                <a:solidFill>
                  <a:schemeClr val="bg1"/>
                </a:solidFill>
              </a:rPr>
              <a:t> – barva textu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Font-</a:t>
            </a:r>
            <a:r>
              <a:rPr lang="cs-CZ" dirty="0" err="1">
                <a:solidFill>
                  <a:schemeClr val="bg1"/>
                </a:solidFill>
              </a:rPr>
              <a:t>family</a:t>
            </a:r>
            <a:r>
              <a:rPr lang="cs-CZ" dirty="0">
                <a:solidFill>
                  <a:schemeClr val="bg1"/>
                </a:solidFill>
              </a:rPr>
              <a:t> – Výběr fontu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chemeClr val="bg1"/>
                </a:solidFill>
              </a:rPr>
              <a:t>Margin</a:t>
            </a:r>
            <a:r>
              <a:rPr lang="cs-CZ" dirty="0">
                <a:solidFill>
                  <a:schemeClr val="bg1"/>
                </a:solidFill>
              </a:rPr>
              <a:t> – viz. Box model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Google Fonts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70189-5152-5245-9788-71D11D0CD662}"/>
              </a:ext>
            </a:extLst>
          </p:cNvPr>
          <p:cNvSpPr txBox="1"/>
          <p:nvPr/>
        </p:nvSpPr>
        <p:spPr>
          <a:xfrm>
            <a:off x="3958542" y="3695900"/>
            <a:ext cx="1643605" cy="5040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8508A4-AE38-4046-919E-77BB9B73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06" y="961181"/>
            <a:ext cx="3638977" cy="139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8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13">
            <a:extLst>
              <a:ext uri="{FF2B5EF4-FFF2-40B4-BE49-F238E27FC236}">
                <a16:creationId xmlns:a16="http://schemas.microsoft.com/office/drawing/2014/main" id="{A9E1F303-9A89-3D43-B347-D3611B300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441734"/>
              </p:ext>
            </p:extLst>
          </p:nvPr>
        </p:nvGraphicFramePr>
        <p:xfrm>
          <a:off x="471045" y="3465145"/>
          <a:ext cx="4667761" cy="14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3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833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b="0" dirty="0" err="1">
                          <a:solidFill>
                            <a:schemeClr val="tx1"/>
                          </a:solidFill>
                          <a:effectLst/>
                        </a:rPr>
                        <a:t>vw</a:t>
                      </a:r>
                      <a:endParaRPr lang="cs-CZ" sz="13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b="0" dirty="0">
                          <a:solidFill>
                            <a:schemeClr val="tx1"/>
                          </a:solidFill>
                          <a:effectLst/>
                        </a:rPr>
                        <a:t>Relativní k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  <a:effectLst/>
                        </a:rPr>
                        <a:t> 1% </a:t>
                      </a:r>
                      <a:r>
                        <a:rPr lang="cs-CZ" sz="1300" b="0" dirty="0">
                          <a:solidFill>
                            <a:schemeClr val="tx1"/>
                          </a:solidFill>
                          <a:effectLst/>
                        </a:rPr>
                        <a:t>šíře obrazovky</a:t>
                      </a:r>
                      <a:endParaRPr lang="en-US" sz="13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833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vh</a:t>
                      </a:r>
                      <a:endParaRPr lang="cs-CZ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výšce obrazovky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25876"/>
                  </a:ext>
                </a:extLst>
              </a:tr>
              <a:tr h="484441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vmin</a:t>
                      </a:r>
                      <a:endParaRPr lang="cs-CZ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menší dimenze (telefon má obráceně než</a:t>
                      </a:r>
                      <a:r>
                        <a:rPr lang="cs-CZ" sz="1300" baseline="0" dirty="0">
                          <a:solidFill>
                            <a:schemeClr val="tx1"/>
                          </a:solidFill>
                          <a:effectLst/>
                        </a:rPr>
                        <a:t> monitor)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920438"/>
                  </a:ext>
                </a:extLst>
              </a:tr>
              <a:tr h="294833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>
                          <a:solidFill>
                            <a:schemeClr val="tx1"/>
                          </a:solidFill>
                          <a:effectLst/>
                        </a:rPr>
                        <a:t>vmax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větší dimenze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50142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0584" y="180080"/>
            <a:ext cx="5490670" cy="1050384"/>
          </a:xfrm>
        </p:spPr>
        <p:txBody>
          <a:bodyPr/>
          <a:lstStyle/>
          <a:p>
            <a:r>
              <a:rPr lang="cs-CZ" dirty="0"/>
              <a:t>Píšeme CSS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13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77646" y="-174706"/>
            <a:ext cx="4419599" cy="3285065"/>
          </a:xfrm>
        </p:spPr>
        <p:txBody>
          <a:bodyPr/>
          <a:lstStyle/>
          <a:p>
            <a:r>
              <a:rPr lang="en-GB" dirty="0"/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3A7E28-E66B-8D40-BC73-E496C051A727}"/>
              </a:ext>
            </a:extLst>
          </p:cNvPr>
          <p:cNvSpPr txBox="1"/>
          <p:nvPr/>
        </p:nvSpPr>
        <p:spPr>
          <a:xfrm>
            <a:off x="3487079" y="1007531"/>
            <a:ext cx="5505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Zadáváme výšku a šířku v závislosti procent obrazovky!</a:t>
            </a:r>
          </a:p>
        </p:txBody>
      </p:sp>
      <p:sp>
        <p:nvSpPr>
          <p:cNvPr id="17" name="Google Shape;740;p105">
            <a:extLst>
              <a:ext uri="{FF2B5EF4-FFF2-40B4-BE49-F238E27FC236}">
                <a16:creationId xmlns:a16="http://schemas.microsoft.com/office/drawing/2014/main" id="{58494B6F-ABB9-FD40-AACB-45C2D91A0601}"/>
              </a:ext>
            </a:extLst>
          </p:cNvPr>
          <p:cNvSpPr txBox="1"/>
          <p:nvPr/>
        </p:nvSpPr>
        <p:spPr>
          <a:xfrm>
            <a:off x="3874965" y="2090848"/>
            <a:ext cx="1200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400" dirty="0" err="1">
                <a:solidFill>
                  <a:srgbClr val="C8250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sz="1400" dirty="0">
              <a:solidFill>
                <a:srgbClr val="C8250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19F713-0CFB-3A4B-9528-344052AD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275" y="1771027"/>
            <a:ext cx="3738021" cy="256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9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13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 dirty="0"/>
              <a:t>9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>
                <a:latin typeface="Arial"/>
                <a:ea typeface="Arial"/>
                <a:cs typeface="Arial"/>
                <a:sym typeface="Arial"/>
              </a:rPr>
              <a:t>Píšeme CSS #3</a:t>
            </a:r>
            <a:endParaRPr lang="cs-C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8D65CB-1CA1-7A4B-B2E3-A6C3DB399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6" y="1530350"/>
            <a:ext cx="3959922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6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0584" y="180080"/>
            <a:ext cx="5490670" cy="1050384"/>
          </a:xfrm>
        </p:spPr>
        <p:txBody>
          <a:bodyPr/>
          <a:lstStyle/>
          <a:p>
            <a:r>
              <a:rPr lang="cs-CZ" dirty="0"/>
              <a:t>Píšeme CSS #4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13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49705" y="156085"/>
            <a:ext cx="4419599" cy="3285065"/>
          </a:xfrm>
        </p:spPr>
        <p:txBody>
          <a:bodyPr/>
          <a:lstStyle/>
          <a:p>
            <a:r>
              <a:rPr lang="en-GB" sz="23100" dirty="0"/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7" name="Google Shape;740;p105">
            <a:extLst>
              <a:ext uri="{FF2B5EF4-FFF2-40B4-BE49-F238E27FC236}">
                <a16:creationId xmlns:a16="http://schemas.microsoft.com/office/drawing/2014/main" id="{58494B6F-ABB9-FD40-AACB-45C2D91A0601}"/>
              </a:ext>
            </a:extLst>
          </p:cNvPr>
          <p:cNvSpPr txBox="1"/>
          <p:nvPr/>
        </p:nvSpPr>
        <p:spPr>
          <a:xfrm>
            <a:off x="2901781" y="2773199"/>
            <a:ext cx="1200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400" dirty="0" err="1">
                <a:solidFill>
                  <a:srgbClr val="C8250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sz="1400" dirty="0">
              <a:solidFill>
                <a:srgbClr val="C8250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7BC734-3295-1146-9AB4-77F6C24E3BF3}"/>
              </a:ext>
            </a:extLst>
          </p:cNvPr>
          <p:cNvSpPr txBox="1"/>
          <p:nvPr/>
        </p:nvSpPr>
        <p:spPr>
          <a:xfrm>
            <a:off x="4500563" y="2955417"/>
            <a:ext cx="28505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/>
              <a:t>border-radius</a:t>
            </a:r>
            <a:r>
              <a:rPr lang="cs-CZ" sz="1400" dirty="0"/>
              <a:t> : kulaté rohy</a:t>
            </a:r>
          </a:p>
          <a:p>
            <a:endParaRPr lang="cs-CZ" sz="1400" dirty="0"/>
          </a:p>
          <a:p>
            <a:endParaRPr lang="cs-CZ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2CBA6A-34E5-ED42-AEB7-8A6A433BD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083" y="1197017"/>
            <a:ext cx="3489784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13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9875" y="224361"/>
            <a:ext cx="3065489" cy="3702571"/>
          </a:xfrm>
        </p:spPr>
        <p:txBody>
          <a:bodyPr/>
          <a:lstStyle/>
          <a:p>
            <a:r>
              <a:rPr lang="en-GB" sz="23100" dirty="0"/>
              <a:t>11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>
                <a:latin typeface="Arial"/>
                <a:ea typeface="Arial"/>
                <a:cs typeface="Arial"/>
                <a:sym typeface="Arial"/>
              </a:rPr>
              <a:t>Píšeme CSS #5</a:t>
            </a:r>
            <a:endParaRPr lang="cs-CZ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EDEFE8-D062-BB40-B2A7-207D618A5292}"/>
              </a:ext>
            </a:extLst>
          </p:cNvPr>
          <p:cNvSpPr/>
          <p:nvPr/>
        </p:nvSpPr>
        <p:spPr>
          <a:xfrm>
            <a:off x="347355" y="856511"/>
            <a:ext cx="2841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cs-CZ" sz="2400" dirty="0">
              <a:solidFill>
                <a:schemeClr val="bg1"/>
              </a:solidFill>
              <a:latin typeface="+mj-lt"/>
            </a:endParaRPr>
          </a:p>
          <a:p>
            <a:r>
              <a:rPr lang="cs-CZ" sz="2400" dirty="0">
                <a:solidFill>
                  <a:schemeClr val="bg1"/>
                </a:solidFill>
                <a:latin typeface="+mj-lt"/>
              </a:rPr>
              <a:t>&lt;</a:t>
            </a:r>
            <a:r>
              <a:rPr lang="cs-CZ" sz="2400" dirty="0" err="1">
                <a:solidFill>
                  <a:schemeClr val="bg1"/>
                </a:solidFill>
                <a:latin typeface="+mj-lt"/>
              </a:rPr>
              <a:t>span</a:t>
            </a:r>
            <a:r>
              <a:rPr lang="cs-CZ" sz="2400" dirty="0">
                <a:solidFill>
                  <a:schemeClr val="bg1"/>
                </a:solidFill>
                <a:latin typeface="+mj-lt"/>
              </a:rPr>
              <a:t>&gt; </a:t>
            </a:r>
            <a:r>
              <a:rPr lang="cs-CZ" sz="2400" dirty="0" err="1">
                <a:solidFill>
                  <a:schemeClr val="bg1"/>
                </a:solidFill>
                <a:latin typeface="+mj-lt"/>
              </a:rPr>
              <a:t>tag</a:t>
            </a:r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78061C-5793-2641-89B3-802D392EA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2" y="1987096"/>
            <a:ext cx="2338053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13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9875" y="224361"/>
            <a:ext cx="3065489" cy="3702571"/>
          </a:xfrm>
        </p:spPr>
        <p:txBody>
          <a:bodyPr/>
          <a:lstStyle/>
          <a:p>
            <a:r>
              <a:rPr lang="en-GB" sz="23100" dirty="0"/>
              <a:t>11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>
                <a:latin typeface="Arial"/>
                <a:ea typeface="Arial"/>
                <a:cs typeface="Arial"/>
                <a:sym typeface="Arial"/>
              </a:rPr>
              <a:t>Píšeme CSS #5</a:t>
            </a:r>
            <a:endParaRPr lang="cs-CZ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EDEFE8-D062-BB40-B2A7-207D618A5292}"/>
              </a:ext>
            </a:extLst>
          </p:cNvPr>
          <p:cNvSpPr/>
          <p:nvPr/>
        </p:nvSpPr>
        <p:spPr>
          <a:xfrm>
            <a:off x="347355" y="856511"/>
            <a:ext cx="2841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barvíme sekce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3EB39C-0386-6744-814E-57906CFD0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37" y="1426592"/>
            <a:ext cx="2388963" cy="32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5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0584" y="180080"/>
            <a:ext cx="5490670" cy="1050384"/>
          </a:xfrm>
        </p:spPr>
        <p:txBody>
          <a:bodyPr/>
          <a:lstStyle/>
          <a:p>
            <a:r>
              <a:rPr lang="cs-CZ" dirty="0"/>
              <a:t>Píšeme CSS #6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13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49705" y="156085"/>
            <a:ext cx="4419599" cy="3285065"/>
          </a:xfrm>
        </p:spPr>
        <p:txBody>
          <a:bodyPr/>
          <a:lstStyle/>
          <a:p>
            <a:r>
              <a:rPr lang="en-GB" sz="23100" dirty="0"/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0CF082-F3CF-574E-808C-4F95D3CD4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584" y="1612413"/>
            <a:ext cx="5002990" cy="13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9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71" name="Rectangle 43"/>
          <p:cNvSpPr>
            <a:spLocks noGrp="1" noChangeArrowheads="1"/>
          </p:cNvSpPr>
          <p:nvPr>
            <p:ph type="title"/>
          </p:nvPr>
        </p:nvSpPr>
        <p:spPr>
          <a:xfrm>
            <a:off x="250825" y="205978"/>
            <a:ext cx="8635526" cy="667479"/>
          </a:xfrm>
        </p:spPr>
        <p:txBody>
          <a:bodyPr/>
          <a:lstStyle/>
          <a:p>
            <a:r>
              <a:rPr lang="cs-CZ" dirty="0"/>
              <a:t>Co je to </a:t>
            </a:r>
            <a:r>
              <a:rPr lang="en-GB" dirty="0"/>
              <a:t>CSS?</a:t>
            </a:r>
            <a:br>
              <a:rPr lang="en-GB" dirty="0"/>
            </a:br>
            <a:br>
              <a:rPr lang="en-GB" dirty="0"/>
            </a:br>
            <a:r>
              <a:rPr lang="en-GB" sz="1800" b="0" dirty="0">
                <a:solidFill>
                  <a:srgbClr val="000000"/>
                </a:solidFill>
              </a:rPr>
              <a:t>CSS </a:t>
            </a:r>
            <a:r>
              <a:rPr lang="en-GB" sz="1800" b="0" dirty="0" err="1">
                <a:solidFill>
                  <a:srgbClr val="000000"/>
                </a:solidFill>
              </a:rPr>
              <a:t>Říká</a:t>
            </a:r>
            <a:r>
              <a:rPr lang="en-GB" sz="1800" b="0" dirty="0">
                <a:solidFill>
                  <a:srgbClr val="000000"/>
                </a:solidFill>
              </a:rPr>
              <a:t> </a:t>
            </a:r>
            <a:r>
              <a:rPr lang="en-GB" sz="1800" b="0" dirty="0" err="1">
                <a:solidFill>
                  <a:srgbClr val="000000"/>
                </a:solidFill>
              </a:rPr>
              <a:t>jaké</a:t>
            </a:r>
            <a:r>
              <a:rPr lang="en-GB" sz="1800" b="0" dirty="0">
                <a:solidFill>
                  <a:srgbClr val="000000"/>
                </a:solidFill>
              </a:rPr>
              <a:t> se </a:t>
            </a:r>
            <a:r>
              <a:rPr lang="en-GB" sz="1800" b="0" dirty="0" err="1">
                <a:solidFill>
                  <a:srgbClr val="000000"/>
                </a:solidFill>
              </a:rPr>
              <a:t>budou</a:t>
            </a:r>
            <a:r>
              <a:rPr lang="en-GB" sz="1800" b="0" dirty="0">
                <a:solidFill>
                  <a:srgbClr val="000000"/>
                </a:solidFill>
              </a:rPr>
              <a:t> </a:t>
            </a:r>
            <a:r>
              <a:rPr lang="en-GB" sz="1800" b="0" dirty="0" err="1">
                <a:solidFill>
                  <a:srgbClr val="000000"/>
                </a:solidFill>
              </a:rPr>
              <a:t>zobrazovat</a:t>
            </a:r>
            <a:br>
              <a:rPr lang="en-GB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1680B71-F0CD-41F6-B873-1C3447356555}" type="datetime3">
              <a:rPr lang="en-US" smtClean="0"/>
              <a:t>13 July 2020</a:t>
            </a:fld>
            <a:endParaRPr lang="en-GB"/>
          </a:p>
        </p:txBody>
      </p:sp>
      <p:sp>
        <p:nvSpPr>
          <p:cNvPr id="18" name="AutoShape 28"/>
          <p:cNvSpPr>
            <a:spLocks noChangeArrowheads="1"/>
          </p:cNvSpPr>
          <p:nvPr/>
        </p:nvSpPr>
        <p:spPr bwMode="auto">
          <a:xfrm>
            <a:off x="250824" y="1888831"/>
            <a:ext cx="2206780" cy="559940"/>
          </a:xfrm>
          <a:prstGeom prst="chevron">
            <a:avLst>
              <a:gd name="adj" fmla="val 27840"/>
            </a:avLst>
          </a:prstGeom>
          <a:solidFill>
            <a:schemeClr val="accent4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Velikosti</a:t>
            </a:r>
            <a:endParaRPr lang="en-US" sz="1600" dirty="0">
              <a:solidFill>
                <a:schemeClr val="bg1"/>
              </a:solidFill>
              <a:ea typeface="MS PGothic" pitchFamily="34" charset="-128"/>
            </a:endParaRPr>
          </a:p>
        </p:txBody>
      </p:sp>
      <p:sp>
        <p:nvSpPr>
          <p:cNvPr id="19" name="AutoShape 29"/>
          <p:cNvSpPr>
            <a:spLocks noChangeArrowheads="1"/>
          </p:cNvSpPr>
          <p:nvPr/>
        </p:nvSpPr>
        <p:spPr bwMode="auto">
          <a:xfrm>
            <a:off x="250825" y="2601665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5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Styl písma</a:t>
            </a:r>
          </a:p>
        </p:txBody>
      </p:sp>
      <p:sp>
        <p:nvSpPr>
          <p:cNvPr id="20" name="AutoShape 30"/>
          <p:cNvSpPr>
            <a:spLocks noChangeArrowheads="1"/>
          </p:cNvSpPr>
          <p:nvPr/>
        </p:nvSpPr>
        <p:spPr bwMode="auto">
          <a:xfrm>
            <a:off x="250825" y="3315573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3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Mezery, Ohraničení</a:t>
            </a:r>
          </a:p>
        </p:txBody>
      </p:sp>
      <p:sp>
        <p:nvSpPr>
          <p:cNvPr id="21" name="AutoShape 28"/>
          <p:cNvSpPr>
            <a:spLocks noChangeArrowheads="1"/>
          </p:cNvSpPr>
          <p:nvPr/>
        </p:nvSpPr>
        <p:spPr bwMode="auto">
          <a:xfrm>
            <a:off x="250824" y="1174923"/>
            <a:ext cx="2206780" cy="561014"/>
          </a:xfrm>
          <a:prstGeom prst="chevron">
            <a:avLst>
              <a:gd name="adj" fmla="val 27840"/>
            </a:avLst>
          </a:prstGeom>
          <a:solidFill>
            <a:schemeClr val="accent1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Barvičky</a:t>
            </a: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50825" y="4029479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2"/>
          </a:solidFill>
          <a:ln>
            <a:noFill/>
          </a:ln>
          <a:effectLst/>
          <a:ex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Speciální efekty a jiné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D0F5AA-196B-8F44-AD8E-A064A76F9FA4}"/>
              </a:ext>
            </a:extLst>
          </p:cNvPr>
          <p:cNvSpPr/>
          <p:nvPr/>
        </p:nvSpPr>
        <p:spPr>
          <a:xfrm>
            <a:off x="3545174" y="193837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i="1" dirty="0">
                <a:latin typeface="Algerian" panose="020F0502020204030204" pitchFamily="34" charset="0"/>
                <a:cs typeface="Algerian" panose="020F0502020204030204" pitchFamily="34" charset="0"/>
              </a:rPr>
              <a:t>„Za pomoci kombinace jednoduchých stylů lze vytvořit komplexní a krásné prezentace“</a:t>
            </a:r>
          </a:p>
        </p:txBody>
      </p:sp>
    </p:spTree>
    <p:extLst>
      <p:ext uri="{BB962C8B-B14F-4D97-AF65-F5344CB8AC3E}">
        <p14:creationId xmlns:p14="http://schemas.microsoft.com/office/powerpoint/2010/main" val="420611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13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35918" y="580811"/>
            <a:ext cx="3065489" cy="3702571"/>
          </a:xfrm>
        </p:spPr>
        <p:txBody>
          <a:bodyPr/>
          <a:lstStyle/>
          <a:p>
            <a:r>
              <a:rPr lang="en-GB" sz="23100" dirty="0"/>
              <a:t>13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>
                <a:latin typeface="Arial"/>
                <a:ea typeface="Arial"/>
                <a:cs typeface="Arial"/>
                <a:sym typeface="Arial"/>
              </a:rPr>
              <a:t>Píšeme CSS #7</a:t>
            </a:r>
            <a:endParaRPr lang="cs-CZ" dirty="0"/>
          </a:p>
        </p:txBody>
      </p:sp>
      <p:sp>
        <p:nvSpPr>
          <p:cNvPr id="9" name="Google Shape;776;p109">
            <a:extLst>
              <a:ext uri="{FF2B5EF4-FFF2-40B4-BE49-F238E27FC236}">
                <a16:creationId xmlns:a16="http://schemas.microsoft.com/office/drawing/2014/main" id="{2B19CB1F-7D04-1643-A941-1DAABB0DAF3F}"/>
              </a:ext>
            </a:extLst>
          </p:cNvPr>
          <p:cNvSpPr txBox="1"/>
          <p:nvPr/>
        </p:nvSpPr>
        <p:spPr>
          <a:xfrm>
            <a:off x="287891" y="1143059"/>
            <a:ext cx="1200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sz="1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2A697-72DF-8C4E-A42F-4B4B8BA29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7" y="3691022"/>
            <a:ext cx="5363202" cy="82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3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0584" y="180080"/>
            <a:ext cx="5490670" cy="1050384"/>
          </a:xfrm>
        </p:spPr>
        <p:txBody>
          <a:bodyPr/>
          <a:lstStyle/>
          <a:p>
            <a:r>
              <a:rPr lang="cs-CZ" dirty="0"/>
              <a:t>Píšeme CSS #8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13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49705" y="156085"/>
            <a:ext cx="4419599" cy="3285065"/>
          </a:xfrm>
        </p:spPr>
        <p:txBody>
          <a:bodyPr/>
          <a:lstStyle/>
          <a:p>
            <a:r>
              <a:rPr lang="en-GB" sz="23100" dirty="0"/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1B940-656E-F849-800B-C429D8F0C277}"/>
              </a:ext>
            </a:extLst>
          </p:cNvPr>
          <p:cNvSpPr txBox="1"/>
          <p:nvPr/>
        </p:nvSpPr>
        <p:spPr>
          <a:xfrm>
            <a:off x="322591" y="3422271"/>
            <a:ext cx="341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Na </a:t>
            </a:r>
            <a:r>
              <a:rPr lang="cs-CZ" sz="2000" dirty="0">
                <a:solidFill>
                  <a:srgbClr val="FF0000"/>
                </a:solidFill>
              </a:rPr>
              <a:t>w3schools</a:t>
            </a:r>
            <a:r>
              <a:rPr lang="cs-CZ" sz="2000" dirty="0"/>
              <a:t> lze zjistit co bude v </a:t>
            </a:r>
            <a:r>
              <a:rPr lang="cs-CZ" sz="2000" dirty="0">
                <a:solidFill>
                  <a:srgbClr val="00B050"/>
                </a:solidFill>
              </a:rPr>
              <a:t>list-style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EC4FB-0096-C441-B67B-E60B71669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894" y="1273509"/>
            <a:ext cx="3542171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8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13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56036" y="635913"/>
            <a:ext cx="3065489" cy="3702571"/>
          </a:xfrm>
        </p:spPr>
        <p:txBody>
          <a:bodyPr/>
          <a:lstStyle/>
          <a:p>
            <a:r>
              <a:rPr lang="en-GB" sz="23100" dirty="0"/>
              <a:t>15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5344419" cy="709975"/>
          </a:xfrm>
        </p:spPr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CSS : id &amp; class selectors #1</a:t>
            </a:r>
            <a:endParaRPr lang="cs-CZ" dirty="0"/>
          </a:p>
        </p:txBody>
      </p:sp>
      <p:sp>
        <p:nvSpPr>
          <p:cNvPr id="9" name="Google Shape;776;p109">
            <a:extLst>
              <a:ext uri="{FF2B5EF4-FFF2-40B4-BE49-F238E27FC236}">
                <a16:creationId xmlns:a16="http://schemas.microsoft.com/office/drawing/2014/main" id="{2B19CB1F-7D04-1643-A941-1DAABB0DAF3F}"/>
              </a:ext>
            </a:extLst>
          </p:cNvPr>
          <p:cNvSpPr txBox="1"/>
          <p:nvPr/>
        </p:nvSpPr>
        <p:spPr>
          <a:xfrm>
            <a:off x="287891" y="1143059"/>
            <a:ext cx="1200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sz="1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829;p114">
            <a:extLst>
              <a:ext uri="{FF2B5EF4-FFF2-40B4-BE49-F238E27FC236}">
                <a16:creationId xmlns:a16="http://schemas.microsoft.com/office/drawing/2014/main" id="{15A36FBD-81D0-E148-8D93-2761CCBCDC4E}"/>
              </a:ext>
            </a:extLst>
          </p:cNvPr>
          <p:cNvSpPr txBox="1">
            <a:spLocks/>
          </p:cNvSpPr>
          <p:nvPr/>
        </p:nvSpPr>
        <p:spPr>
          <a:xfrm>
            <a:off x="74483" y="2650792"/>
            <a:ext cx="2383065" cy="8278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itchFamily="34" charset="0"/>
              <a:buNone/>
            </a:pPr>
            <a:r>
              <a:rPr lang="pl" sz="1400" b="1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id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pl" sz="1400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Unikátní hodnota na stránce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 pitchFamily="34" charset="0"/>
              <a:buNone/>
            </a:pPr>
            <a:endParaRPr lang="pl" sz="1600" dirty="0">
              <a:solidFill>
                <a:schemeClr val="bg1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 pitchFamily="34" charset="0"/>
              <a:buNone/>
            </a:pPr>
            <a:endParaRPr lang="pl" sz="1600" dirty="0">
              <a:solidFill>
                <a:schemeClr val="bg1"/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829;p114">
            <a:extLst>
              <a:ext uri="{FF2B5EF4-FFF2-40B4-BE49-F238E27FC236}">
                <a16:creationId xmlns:a16="http://schemas.microsoft.com/office/drawing/2014/main" id="{F1AB8D22-035E-D447-9EAB-608C4F56C613}"/>
              </a:ext>
            </a:extLst>
          </p:cNvPr>
          <p:cNvSpPr txBox="1">
            <a:spLocks/>
          </p:cNvSpPr>
          <p:nvPr/>
        </p:nvSpPr>
        <p:spPr>
          <a:xfrm>
            <a:off x="2295074" y="2652642"/>
            <a:ext cx="2383065" cy="8278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itchFamily="34" charset="0"/>
              <a:buNone/>
            </a:pPr>
            <a:r>
              <a:rPr lang="pl" sz="1400" b="1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class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Může být využito vícekrát</a:t>
            </a:r>
            <a:endParaRPr lang="pl" sz="1600" dirty="0">
              <a:solidFill>
                <a:schemeClr val="bg1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 pitchFamily="34" charset="0"/>
              <a:buNone/>
            </a:pPr>
            <a:endParaRPr lang="pl" sz="1600" dirty="0">
              <a:solidFill>
                <a:schemeClr val="bg1"/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AFAE8B-3835-4D4B-B57C-02250DB6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4" y="3422250"/>
            <a:ext cx="4529325" cy="151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5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0584" y="180080"/>
            <a:ext cx="5490670" cy="1050384"/>
          </a:xfrm>
        </p:spPr>
        <p:txBody>
          <a:bodyPr/>
          <a:lstStyle/>
          <a:p>
            <a:r>
              <a:rPr lang="en-US" dirty="0"/>
              <a:t>CSS : id &amp; class selectors #2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13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49705" y="156085"/>
            <a:ext cx="4419599" cy="3285065"/>
          </a:xfrm>
        </p:spPr>
        <p:txBody>
          <a:bodyPr/>
          <a:lstStyle/>
          <a:p>
            <a:r>
              <a:rPr lang="en-GB" sz="23100" dirty="0"/>
              <a:t>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76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00651F6F-F9D7-2C4D-8FBF-C2EEF0EDB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41" y="154874"/>
            <a:ext cx="3916676" cy="48337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13 July 2020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8B128-84CD-D846-9912-07FAA266DF6D}"/>
              </a:ext>
            </a:extLst>
          </p:cNvPr>
          <p:cNvSpPr txBox="1"/>
          <p:nvPr/>
        </p:nvSpPr>
        <p:spPr>
          <a:xfrm>
            <a:off x="4487573" y="90610"/>
            <a:ext cx="194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vybírám id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4177F9-E635-4E40-BA93-DB1D2EB94DBA}"/>
              </a:ext>
            </a:extLst>
          </p:cNvPr>
          <p:cNvSpPr txBox="1"/>
          <p:nvPr/>
        </p:nvSpPr>
        <p:spPr>
          <a:xfrm>
            <a:off x="4457315" y="1538263"/>
            <a:ext cx="396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cs-CZ" dirty="0"/>
              <a:t>vybírám </a:t>
            </a:r>
            <a:r>
              <a:rPr lang="cs-CZ" dirty="0" err="1">
                <a:solidFill>
                  <a:srgbClr val="EA2314"/>
                </a:solidFill>
              </a:rPr>
              <a:t>class</a:t>
            </a:r>
            <a:r>
              <a:rPr lang="cs-CZ" dirty="0">
                <a:solidFill>
                  <a:srgbClr val="EA2314"/>
                </a:solidFill>
              </a:rPr>
              <a:t> </a:t>
            </a:r>
            <a:r>
              <a:rPr lang="cs-CZ" dirty="0" err="1">
                <a:solidFill>
                  <a:srgbClr val="EA2314"/>
                </a:solidFill>
              </a:rPr>
              <a:t>item</a:t>
            </a:r>
            <a:r>
              <a:rPr lang="cs-CZ" dirty="0"/>
              <a:t>, když je na </a:t>
            </a:r>
            <a:r>
              <a:rPr lang="cs-CZ" dirty="0" err="1">
                <a:solidFill>
                  <a:srgbClr val="EA2314"/>
                </a:solidFill>
              </a:rPr>
              <a:t>li</a:t>
            </a:r>
            <a:endParaRPr lang="cs-CZ" dirty="0">
              <a:solidFill>
                <a:srgbClr val="EA231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340A3-36BF-DC4B-B557-7DC1AD4512B0}"/>
              </a:ext>
            </a:extLst>
          </p:cNvPr>
          <p:cNvSpPr txBox="1"/>
          <p:nvPr/>
        </p:nvSpPr>
        <p:spPr>
          <a:xfrm>
            <a:off x="4487573" y="2551244"/>
            <a:ext cx="42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cs-CZ" dirty="0" err="1"/>
              <a:t>classa</a:t>
            </a:r>
            <a:r>
              <a:rPr lang="cs-CZ" dirty="0"/>
              <a:t> </a:t>
            </a:r>
            <a:r>
              <a:rPr lang="cs-CZ" dirty="0" err="1">
                <a:solidFill>
                  <a:srgbClr val="EA2314"/>
                </a:solidFill>
              </a:rPr>
              <a:t>bsa</a:t>
            </a:r>
            <a:r>
              <a:rPr lang="cs-CZ" dirty="0"/>
              <a:t> a </a:t>
            </a:r>
            <a:r>
              <a:rPr lang="cs-CZ" dirty="0" err="1">
                <a:solidFill>
                  <a:srgbClr val="EA2314"/>
                </a:solidFill>
              </a:rPr>
              <a:t>sea</a:t>
            </a:r>
            <a:r>
              <a:rPr lang="cs-CZ" dirty="0"/>
              <a:t> budou mít stejný styl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15E3C5-704B-0B46-8759-D36C9B67C2C0}"/>
              </a:ext>
            </a:extLst>
          </p:cNvPr>
          <p:cNvSpPr txBox="1"/>
          <p:nvPr/>
        </p:nvSpPr>
        <p:spPr>
          <a:xfrm>
            <a:off x="4670577" y="3678720"/>
            <a:ext cx="352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cs-CZ" dirty="0"/>
              <a:t>vyberu jen </a:t>
            </a:r>
            <a:r>
              <a:rPr lang="cs-CZ" dirty="0" err="1"/>
              <a:t>classu</a:t>
            </a:r>
            <a:r>
              <a:rPr lang="cs-CZ" dirty="0"/>
              <a:t> </a:t>
            </a:r>
            <a:r>
              <a:rPr lang="cs-CZ" dirty="0" err="1"/>
              <a:t>venturing</a:t>
            </a:r>
            <a:endParaRPr lang="cs-CZ" dirty="0"/>
          </a:p>
        </p:txBody>
      </p:sp>
      <p:cxnSp>
        <p:nvCxnSpPr>
          <p:cNvPr id="27" name="Google Shape;720;p103">
            <a:extLst>
              <a:ext uri="{FF2B5EF4-FFF2-40B4-BE49-F238E27FC236}">
                <a16:creationId xmlns:a16="http://schemas.microsoft.com/office/drawing/2014/main" id="{CD3619E4-92D5-CE4C-BA3C-26EA8C398427}"/>
              </a:ext>
            </a:extLst>
          </p:cNvPr>
          <p:cNvCxnSpPr>
            <a:cxnSpLocks/>
          </p:cNvCxnSpPr>
          <p:nvPr/>
        </p:nvCxnSpPr>
        <p:spPr>
          <a:xfrm flipH="1">
            <a:off x="2922336" y="1015328"/>
            <a:ext cx="1856369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720;p103">
            <a:extLst>
              <a:ext uri="{FF2B5EF4-FFF2-40B4-BE49-F238E27FC236}">
                <a16:creationId xmlns:a16="http://schemas.microsoft.com/office/drawing/2014/main" id="{A4C8009B-70F5-2F40-AFC7-9D0FE5BF6780}"/>
              </a:ext>
            </a:extLst>
          </p:cNvPr>
          <p:cNvCxnSpPr>
            <a:cxnSpLocks/>
          </p:cNvCxnSpPr>
          <p:nvPr/>
        </p:nvCxnSpPr>
        <p:spPr>
          <a:xfrm flipH="1">
            <a:off x="2903917" y="2439700"/>
            <a:ext cx="1874788" cy="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" name="Google Shape;720;p103">
            <a:extLst>
              <a:ext uri="{FF2B5EF4-FFF2-40B4-BE49-F238E27FC236}">
                <a16:creationId xmlns:a16="http://schemas.microsoft.com/office/drawing/2014/main" id="{1F133665-872F-834D-A86D-487C870B1523}"/>
              </a:ext>
            </a:extLst>
          </p:cNvPr>
          <p:cNvCxnSpPr>
            <a:cxnSpLocks/>
          </p:cNvCxnSpPr>
          <p:nvPr/>
        </p:nvCxnSpPr>
        <p:spPr>
          <a:xfrm flipH="1" flipV="1">
            <a:off x="2916091" y="3695085"/>
            <a:ext cx="1862614" cy="1117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720;p103">
            <a:extLst>
              <a:ext uri="{FF2B5EF4-FFF2-40B4-BE49-F238E27FC236}">
                <a16:creationId xmlns:a16="http://schemas.microsoft.com/office/drawing/2014/main" id="{A6275C1B-4E71-EB42-9729-7EC10B17537C}"/>
              </a:ext>
            </a:extLst>
          </p:cNvPr>
          <p:cNvCxnSpPr>
            <a:cxnSpLocks/>
          </p:cNvCxnSpPr>
          <p:nvPr/>
        </p:nvCxnSpPr>
        <p:spPr>
          <a:xfrm flipH="1">
            <a:off x="2916092" y="4662899"/>
            <a:ext cx="186261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1613754C-A693-F34D-9414-CB8F0C853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77" y="725236"/>
            <a:ext cx="2921000" cy="457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EC786F0-F100-7B47-B3A5-321CFF23B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394" y="2090093"/>
            <a:ext cx="4378325" cy="31273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64968C5-DB16-074B-A0F5-00E3EB1B8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748" y="3008214"/>
            <a:ext cx="3526127" cy="56835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227662F-8CC2-6946-A997-12EC3FA71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690" y="4236942"/>
            <a:ext cx="3622345" cy="22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5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13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56036" y="635913"/>
            <a:ext cx="3065489" cy="3702571"/>
          </a:xfrm>
        </p:spPr>
        <p:txBody>
          <a:bodyPr/>
          <a:lstStyle/>
          <a:p>
            <a:r>
              <a:rPr lang="en-GB" sz="23100" dirty="0"/>
              <a:t>17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5344419" cy="709975"/>
          </a:xfrm>
        </p:spPr>
        <p:txBody>
          <a:bodyPr/>
          <a:lstStyle/>
          <a:p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Píšeme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CSS #9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463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13 July 2020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0C4582-9AA3-1540-B1E2-E103746A3A21}"/>
              </a:ext>
            </a:extLst>
          </p:cNvPr>
          <p:cNvCxnSpPr>
            <a:cxnSpLocks/>
          </p:cNvCxnSpPr>
          <p:nvPr/>
        </p:nvCxnSpPr>
        <p:spPr>
          <a:xfrm>
            <a:off x="3121109" y="595849"/>
            <a:ext cx="0" cy="3951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D8055F6-5759-DE4B-915B-DFDFB192273A}"/>
              </a:ext>
            </a:extLst>
          </p:cNvPr>
          <p:cNvSpPr txBox="1"/>
          <p:nvPr/>
        </p:nvSpPr>
        <p:spPr>
          <a:xfrm>
            <a:off x="221965" y="2571749"/>
            <a:ext cx="29628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elementům lze nastavit styl pro speciální stav</a:t>
            </a:r>
          </a:p>
          <a:p>
            <a:endParaRPr lang="cs-CZ" sz="2000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</a:rPr>
              <a:t>- třeba po najetí myší :</a:t>
            </a:r>
            <a:r>
              <a:rPr lang="cs-CZ" sz="2000" dirty="0" err="1">
                <a:solidFill>
                  <a:schemeClr val="bg1"/>
                </a:solidFill>
              </a:rPr>
              <a:t>hover</a:t>
            </a:r>
            <a:endParaRPr lang="cs-CZ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54A4B-EF1F-B447-9D70-D3E318895435}"/>
              </a:ext>
            </a:extLst>
          </p:cNvPr>
          <p:cNvSpPr txBox="1"/>
          <p:nvPr/>
        </p:nvSpPr>
        <p:spPr>
          <a:xfrm>
            <a:off x="3237875" y="191475"/>
            <a:ext cx="4608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Chrome </a:t>
            </a:r>
            <a:r>
              <a:rPr lang="cs-CZ" b="1" dirty="0" err="1">
                <a:solidFill>
                  <a:schemeClr val="bg1"/>
                </a:solidFill>
              </a:rPr>
              <a:t>dev</a:t>
            </a:r>
            <a:r>
              <a:rPr lang="cs-CZ" b="1" dirty="0">
                <a:solidFill>
                  <a:schemeClr val="bg1"/>
                </a:solidFill>
              </a:rPr>
              <a:t> </a:t>
            </a:r>
            <a:r>
              <a:rPr lang="cs-CZ" b="1" dirty="0" err="1">
                <a:solidFill>
                  <a:schemeClr val="bg1"/>
                </a:solidFill>
              </a:rPr>
              <a:t>tool</a:t>
            </a:r>
            <a:r>
              <a:rPr lang="cs-CZ" b="1" dirty="0">
                <a:solidFill>
                  <a:schemeClr val="bg1"/>
                </a:solidFill>
              </a:rPr>
              <a:t>:</a:t>
            </a:r>
          </a:p>
          <a:p>
            <a:r>
              <a:rPr lang="cs-CZ" dirty="0" err="1">
                <a:solidFill>
                  <a:schemeClr val="bg1"/>
                </a:solidFill>
              </a:rPr>
              <a:t>Inspect</a:t>
            </a:r>
            <a:r>
              <a:rPr lang="cs-CZ" dirty="0">
                <a:solidFill>
                  <a:schemeClr val="bg1"/>
                </a:solidFill>
              </a:rPr>
              <a:t> -&gt; pravý klik na </a:t>
            </a:r>
            <a:r>
              <a:rPr lang="cs-CZ" dirty="0" err="1">
                <a:solidFill>
                  <a:schemeClr val="bg1"/>
                </a:solidFill>
              </a:rPr>
              <a:t>tag</a:t>
            </a:r>
            <a:r>
              <a:rPr lang="cs-CZ" dirty="0">
                <a:solidFill>
                  <a:schemeClr val="bg1"/>
                </a:solidFill>
              </a:rPr>
              <a:t> -&gt; </a:t>
            </a:r>
            <a:r>
              <a:rPr lang="cs-CZ" dirty="0" err="1">
                <a:solidFill>
                  <a:schemeClr val="bg1"/>
                </a:solidFill>
              </a:rPr>
              <a:t>Force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state</a:t>
            </a:r>
            <a:r>
              <a:rPr lang="cs-CZ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CD230-7DA8-A146-8262-8643AB64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36" y="814776"/>
            <a:ext cx="4917439" cy="3732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D42FAE-ADFE-064F-8826-EFA125747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78" y="577146"/>
            <a:ext cx="2845870" cy="137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7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1940" y="1702219"/>
            <a:ext cx="5490670" cy="1050384"/>
          </a:xfrm>
        </p:spPr>
        <p:txBody>
          <a:bodyPr/>
          <a:lstStyle/>
          <a:p>
            <a:r>
              <a:rPr lang="cs-CZ" dirty="0"/>
              <a:t>Více na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13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49705" y="156085"/>
            <a:ext cx="4419599" cy="3285065"/>
          </a:xfrm>
        </p:spPr>
        <p:txBody>
          <a:bodyPr/>
          <a:lstStyle/>
          <a:p>
            <a:r>
              <a:rPr lang="en-GB" sz="23100" dirty="0"/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1FBE6-3920-E44D-9DE1-982BA61D84DB}"/>
              </a:ext>
            </a:extLst>
          </p:cNvPr>
          <p:cNvSpPr/>
          <p:nvPr/>
        </p:nvSpPr>
        <p:spPr>
          <a:xfrm>
            <a:off x="2272657" y="2752603"/>
            <a:ext cx="67064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dirty="0">
                <a:solidFill>
                  <a:srgbClr val="FF0000"/>
                </a:solidFill>
              </a:rPr>
              <a:t>https://www.w3schools.com/css/default.asp</a:t>
            </a:r>
          </a:p>
        </p:txBody>
      </p:sp>
    </p:spTree>
    <p:extLst>
      <p:ext uri="{BB962C8B-B14F-4D97-AF65-F5344CB8AC3E}">
        <p14:creationId xmlns:p14="http://schemas.microsoft.com/office/powerpoint/2010/main" val="392777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13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9875" y="224361"/>
            <a:ext cx="3065489" cy="3702571"/>
          </a:xfrm>
        </p:spPr>
        <p:txBody>
          <a:bodyPr/>
          <a:lstStyle/>
          <a:p>
            <a:r>
              <a:rPr lang="en-GB" sz="23100" dirty="0"/>
              <a:t>19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 err="1">
                <a:latin typeface="Arial"/>
                <a:ea typeface="Arial"/>
                <a:cs typeface="Arial"/>
                <a:sym typeface="Arial"/>
              </a:rPr>
              <a:t>Flexbox</a:t>
            </a:r>
            <a:endParaRPr lang="cs-CZ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EDEFE8-D062-BB40-B2A7-207D618A5292}"/>
              </a:ext>
            </a:extLst>
          </p:cNvPr>
          <p:cNvSpPr/>
          <p:nvPr/>
        </p:nvSpPr>
        <p:spPr>
          <a:xfrm>
            <a:off x="277106" y="2707885"/>
            <a:ext cx="777052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cs-CZ" sz="2400" dirty="0">
              <a:solidFill>
                <a:schemeClr val="bg1"/>
              </a:solidFill>
              <a:latin typeface="+mj-lt"/>
            </a:endParaRPr>
          </a:p>
          <a:p>
            <a:endParaRPr lang="cs-CZ" dirty="0">
              <a:solidFill>
                <a:schemeClr val="bg1"/>
              </a:solidFill>
            </a:endParaRPr>
          </a:p>
          <a:p>
            <a:endParaRPr lang="cs-CZ" dirty="0">
              <a:solidFill>
                <a:schemeClr val="bg1"/>
              </a:solidFill>
            </a:endParaRPr>
          </a:p>
          <a:p>
            <a:endParaRPr lang="cs-CZ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https://css-tricks.com/snippets/css/a-guide-to-flexbox/</a:t>
            </a:r>
            <a:endParaRPr lang="cs-CZ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http://flexboxfroggy.com/#cs</a:t>
            </a:r>
            <a:endParaRPr lang="cs-CZ" sz="2000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https://the-echoplex.net/flexyboxes/</a:t>
            </a:r>
            <a:endParaRPr lang="cs-CZ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3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1103" y="0"/>
            <a:ext cx="5490670" cy="1050384"/>
          </a:xfrm>
        </p:spPr>
        <p:txBody>
          <a:bodyPr/>
          <a:lstStyle/>
          <a:p>
            <a:r>
              <a:rPr lang="cs-CZ" dirty="0"/>
              <a:t>Další zdroje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13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449705" y="156085"/>
            <a:ext cx="4419599" cy="3285065"/>
          </a:xfrm>
        </p:spPr>
        <p:txBody>
          <a:bodyPr/>
          <a:lstStyle/>
          <a:p>
            <a:r>
              <a:rPr lang="en-GB" sz="23100" dirty="0"/>
              <a:t>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1FBE6-3920-E44D-9DE1-982BA61D84DB}"/>
              </a:ext>
            </a:extLst>
          </p:cNvPr>
          <p:cNvSpPr/>
          <p:nvPr/>
        </p:nvSpPr>
        <p:spPr>
          <a:xfrm>
            <a:off x="3281103" y="788774"/>
            <a:ext cx="54103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dirty="0">
                <a:solidFill>
                  <a:srgbClr val="FF0000"/>
                </a:solidFill>
                <a:hlinkClick r:id="rId3"/>
              </a:rPr>
              <a:t>https://www.photopea.com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4"/>
              </a:rPr>
              <a:t>https://pixabay.com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5"/>
              </a:rPr>
              <a:t>https://www.colorzilla.com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6"/>
              </a:rPr>
              <a:t>https://www.canva.com/colors/color-palette-generator/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7"/>
              </a:rPr>
              <a:t>https://colorpalettes.net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8"/>
              </a:rPr>
              <a:t>https://color.adobe.com/create/color-wheel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9"/>
              </a:rPr>
              <a:t>https://www.jpegmini.com</a:t>
            </a:r>
            <a:endParaRPr lang="cs-CZ" sz="2000" dirty="0">
              <a:solidFill>
                <a:srgbClr val="FF0000"/>
              </a:solidFill>
            </a:endParaRPr>
          </a:p>
          <a:p>
            <a:r>
              <a:rPr lang="cs-CZ" sz="2000" dirty="0">
                <a:solidFill>
                  <a:srgbClr val="FF0000"/>
                </a:solidFill>
                <a:hlinkClick r:id="rId10"/>
              </a:rPr>
              <a:t>https://www.flaticon.com</a:t>
            </a:r>
            <a:endParaRPr lang="cs-CZ" sz="2000" dirty="0">
              <a:solidFill>
                <a:srgbClr val="FF0000"/>
              </a:solidFill>
            </a:endParaRPr>
          </a:p>
          <a:p>
            <a:endParaRPr lang="cs-CZ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78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7864" y="15302"/>
            <a:ext cx="4429126" cy="1050384"/>
          </a:xfrm>
        </p:spPr>
        <p:txBody>
          <a:bodyPr/>
          <a:lstStyle/>
          <a:p>
            <a:r>
              <a:rPr lang="en-GB" dirty="0"/>
              <a:t>Linking CSS to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13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5037A0-FB83-C745-B7F1-B85B32ECB70C}"/>
              </a:ext>
            </a:extLst>
          </p:cNvPr>
          <p:cNvSpPr txBox="1"/>
          <p:nvPr/>
        </p:nvSpPr>
        <p:spPr>
          <a:xfrm>
            <a:off x="2932286" y="996045"/>
            <a:ext cx="2640867" cy="4859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 err="1">
                <a:latin typeface="Vodafone Rg" pitchFamily="34" charset="0"/>
              </a:rPr>
              <a:t>inline</a:t>
            </a:r>
            <a:r>
              <a:rPr lang="cs-CZ" dirty="0">
                <a:latin typeface="Vodafone Rg" pitchFamily="34" charset="0"/>
              </a:rPr>
              <a:t> styling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3604FE-320E-7346-A30F-3AC1BF747F3E}"/>
              </a:ext>
            </a:extLst>
          </p:cNvPr>
          <p:cNvSpPr txBox="1"/>
          <p:nvPr/>
        </p:nvSpPr>
        <p:spPr>
          <a:xfrm>
            <a:off x="2932286" y="2036242"/>
            <a:ext cx="1552203" cy="3774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&lt;style&gt; </a:t>
            </a:r>
            <a:r>
              <a:rPr lang="cs-CZ" dirty="0" err="1">
                <a:latin typeface="Vodafone Rg" pitchFamily="34" charset="0"/>
              </a:rPr>
              <a:t>tag</a:t>
            </a:r>
            <a:endParaRPr lang="cs-CZ" dirty="0">
              <a:latin typeface="Vodafone Rg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69CE5E-62F5-6543-9AD4-8E893693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68" y="2359789"/>
            <a:ext cx="3661970" cy="12923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985A4A-D90D-D644-ADB9-70973FCA0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022" y="1346405"/>
            <a:ext cx="3689716" cy="6209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27CA4D5-F9ED-C54C-ABB9-087E4263BBB0}"/>
              </a:ext>
            </a:extLst>
          </p:cNvPr>
          <p:cNvSpPr txBox="1"/>
          <p:nvPr/>
        </p:nvSpPr>
        <p:spPr>
          <a:xfrm>
            <a:off x="2913990" y="3689112"/>
            <a:ext cx="1889778" cy="3748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 err="1">
                <a:latin typeface="Vodafone Rg" pitchFamily="34" charset="0"/>
              </a:rPr>
              <a:t>linking</a:t>
            </a:r>
            <a:r>
              <a:rPr lang="cs-CZ" dirty="0">
                <a:latin typeface="Vodafone Rg" pitchFamily="34" charset="0"/>
              </a:rPr>
              <a:t> </a:t>
            </a:r>
            <a:r>
              <a:rPr lang="cs-CZ" dirty="0" err="1">
                <a:latin typeface="Vodafone Rg" pitchFamily="34" charset="0"/>
              </a:rPr>
              <a:t>the</a:t>
            </a:r>
            <a:r>
              <a:rPr lang="cs-CZ" dirty="0">
                <a:latin typeface="Vodafone Rg" pitchFamily="34" charset="0"/>
              </a:rPr>
              <a:t> CSS </a:t>
            </a:r>
            <a:r>
              <a:rPr lang="cs-CZ" dirty="0" err="1">
                <a:latin typeface="Vodafone Rg" pitchFamily="34" charset="0"/>
              </a:rPr>
              <a:t>file</a:t>
            </a:r>
            <a:endParaRPr lang="cs-CZ" dirty="0">
              <a:latin typeface="Vodafone Rg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38D0E13-428A-7F48-96D6-A272214B3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768" y="3991452"/>
            <a:ext cx="3697319" cy="6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0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19599" y="438621"/>
            <a:ext cx="4429126" cy="1050384"/>
          </a:xfrm>
        </p:spPr>
        <p:txBody>
          <a:bodyPr/>
          <a:lstStyle/>
          <a:p>
            <a:r>
              <a:rPr lang="en-GB" dirty="0"/>
              <a:t>Linking CSS to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13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E40C3-FC16-9C4B-909C-CD43ACB22289}"/>
              </a:ext>
            </a:extLst>
          </p:cNvPr>
          <p:cNvSpPr/>
          <p:nvPr/>
        </p:nvSpPr>
        <p:spPr>
          <a:xfrm>
            <a:off x="3740046" y="1239400"/>
            <a:ext cx="3871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333333"/>
              </a:buClr>
              <a:buSzPts val="2400"/>
            </a:pPr>
            <a:r>
              <a:rPr lang="cs-CZ" b="1" dirty="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CSS je v jiném souboru, než </a:t>
            </a:r>
            <a:r>
              <a:rPr lang="cs-CZ" b="1" dirty="0" err="1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index.html</a:t>
            </a:r>
            <a:endParaRPr lang="cs-CZ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3" name="Google Shape;587;p91">
            <a:extLst>
              <a:ext uri="{FF2B5EF4-FFF2-40B4-BE49-F238E27FC236}">
                <a16:creationId xmlns:a16="http://schemas.microsoft.com/office/drawing/2014/main" id="{B16DEAE7-CF34-004F-A101-1EB6B29D883E}"/>
              </a:ext>
            </a:extLst>
          </p:cNvPr>
          <p:cNvSpPr txBox="1"/>
          <p:nvPr/>
        </p:nvSpPr>
        <p:spPr>
          <a:xfrm>
            <a:off x="4987434" y="2704200"/>
            <a:ext cx="3871637" cy="180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 dirty="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Separujeme obsah stránky od vzhledu</a:t>
            </a:r>
            <a:endParaRPr sz="1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 dirty="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Snížíme opakující se kód</a:t>
            </a:r>
            <a:endParaRPr sz="1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 dirty="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Jeden CSS soubor pro celý web</a:t>
            </a:r>
            <a:endParaRPr sz="1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002372D-1080-7445-BC96-A95CD781E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217750"/>
              </p:ext>
            </p:extLst>
          </p:nvPr>
        </p:nvGraphicFramePr>
        <p:xfrm>
          <a:off x="3580969" y="1736353"/>
          <a:ext cx="2812931" cy="144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Document" r:id="rId4" imgW="5943600" imgH="3048000" progId="Word.Document.12">
                  <p:embed/>
                </p:oleObj>
              </mc:Choice>
              <mc:Fallback>
                <p:oleObj name="Document" r:id="rId4" imgW="5943600" imgH="3048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0969" y="1736353"/>
                        <a:ext cx="2812931" cy="1442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089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13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 dirty="0"/>
              <a:t>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/>
              <a:t>Barvíme</a:t>
            </a:r>
          </a:p>
        </p:txBody>
      </p:sp>
      <p:sp>
        <p:nvSpPr>
          <p:cNvPr id="8" name="Google Shape;586;p91">
            <a:extLst>
              <a:ext uri="{FF2B5EF4-FFF2-40B4-BE49-F238E27FC236}">
                <a16:creationId xmlns:a16="http://schemas.microsoft.com/office/drawing/2014/main" id="{277A36CF-1DF0-0846-81FB-DE0CCB82BCB5}"/>
              </a:ext>
            </a:extLst>
          </p:cNvPr>
          <p:cNvSpPr txBox="1"/>
          <p:nvPr/>
        </p:nvSpPr>
        <p:spPr>
          <a:xfrm>
            <a:off x="135277" y="853483"/>
            <a:ext cx="4584012" cy="3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30200">
              <a:lnSpc>
                <a:spcPct val="107916"/>
              </a:lnSpc>
              <a:buClr>
                <a:schemeClr val="bg1"/>
              </a:buClr>
              <a:buSzPts val="1600"/>
              <a:buFont typeface="Source Code Pro"/>
              <a:buAutoNum type="arabicPeriod"/>
            </a:pP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Otevřete si adresář s projektem (ve </a:t>
            </a:r>
            <a:r>
              <a:rPr lang="cs-CZ" sz="1200" dirty="0" err="1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VSCode</a:t>
            </a: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</a:p>
          <a:p>
            <a:pPr marL="127000">
              <a:lnSpc>
                <a:spcPct val="107916"/>
              </a:lnSpc>
              <a:buClr>
                <a:schemeClr val="bg1"/>
              </a:buClr>
              <a:buSzPts val="1600"/>
            </a:pP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27000">
              <a:lnSpc>
                <a:spcPct val="107916"/>
              </a:lnSpc>
              <a:buClr>
                <a:schemeClr val="bg1"/>
              </a:buClr>
              <a:buSzPts val="1600"/>
            </a:pP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27000">
              <a:lnSpc>
                <a:spcPct val="107916"/>
              </a:lnSpc>
              <a:buClr>
                <a:schemeClr val="bg1"/>
              </a:buClr>
              <a:buSzPts val="1600"/>
            </a:pP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27000">
              <a:lnSpc>
                <a:spcPct val="107916"/>
              </a:lnSpc>
              <a:buClr>
                <a:schemeClr val="bg1"/>
              </a:buClr>
              <a:buSzPts val="1600"/>
            </a:pP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27000">
              <a:lnSpc>
                <a:spcPct val="107916"/>
              </a:lnSpc>
              <a:buClr>
                <a:schemeClr val="bg1"/>
              </a:buClr>
              <a:buSzPts val="1600"/>
            </a:pP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27000">
              <a:lnSpc>
                <a:spcPct val="107916"/>
              </a:lnSpc>
              <a:buClr>
                <a:schemeClr val="bg1"/>
              </a:buClr>
              <a:buSzPts val="1600"/>
            </a:pP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27000">
              <a:lnSpc>
                <a:spcPct val="107916"/>
              </a:lnSpc>
              <a:buClr>
                <a:schemeClr val="bg1"/>
              </a:buClr>
              <a:buSzPts val="1600"/>
            </a:pP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27000">
              <a:lnSpc>
                <a:spcPct val="107916"/>
              </a:lnSpc>
              <a:buClr>
                <a:schemeClr val="bg1"/>
              </a:buClr>
              <a:buSzPts val="1600"/>
            </a:pP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27000">
              <a:lnSpc>
                <a:spcPct val="107916"/>
              </a:lnSpc>
              <a:buClr>
                <a:schemeClr val="bg1"/>
              </a:buClr>
              <a:buSzPts val="1600"/>
            </a:pP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27000">
              <a:lnSpc>
                <a:spcPct val="107916"/>
              </a:lnSpc>
              <a:buClr>
                <a:schemeClr val="bg1"/>
              </a:buClr>
              <a:buSzPts val="1600"/>
            </a:pP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27000">
              <a:lnSpc>
                <a:spcPct val="107916"/>
              </a:lnSpc>
              <a:buClr>
                <a:schemeClr val="bg1"/>
              </a:buClr>
              <a:buSzPts val="1600"/>
            </a:pP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27000">
              <a:lnSpc>
                <a:spcPct val="107916"/>
              </a:lnSpc>
              <a:buClr>
                <a:schemeClr val="bg1"/>
              </a:buClr>
              <a:buSzPts val="1600"/>
            </a:pPr>
            <a:endParaRPr lang="cs-CZ" sz="1200" dirty="0">
              <a:solidFill>
                <a:schemeClr val="bg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indent="-330200">
              <a:lnSpc>
                <a:spcPct val="107916"/>
              </a:lnSpc>
              <a:buClr>
                <a:schemeClr val="bg1"/>
              </a:buClr>
              <a:buSzPts val="1600"/>
              <a:buFont typeface="+mj-lt"/>
              <a:buAutoNum type="arabicPeriod" startAt="2"/>
            </a:pPr>
            <a:r>
              <a:rPr lang="cs-CZ" sz="1200" dirty="0" err="1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Otevřte</a:t>
            </a: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soubor ‘</a:t>
            </a:r>
            <a:r>
              <a:rPr lang="cs-CZ" sz="1200" dirty="0" err="1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style.css</a:t>
            </a: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’</a:t>
            </a:r>
          </a:p>
          <a:p>
            <a:pPr marL="457200" indent="-330200">
              <a:lnSpc>
                <a:spcPct val="107916"/>
              </a:lnSpc>
              <a:buClr>
                <a:schemeClr val="bg1"/>
              </a:buClr>
              <a:buSzPts val="1600"/>
              <a:buFont typeface="Source Code Pro"/>
              <a:buAutoNum type="arabicPeriod" startAt="2"/>
            </a:pP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Nalinkujeme v ‘</a:t>
            </a:r>
            <a:r>
              <a:rPr lang="cs-CZ" sz="1200" dirty="0" err="1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index.html</a:t>
            </a:r>
            <a:r>
              <a:rPr lang="cs-CZ" sz="1200" dirty="0">
                <a:solidFill>
                  <a:schemeClr val="bg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‘</a:t>
            </a:r>
            <a:endParaRPr sz="12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9F5DE21-AF9D-6543-8A20-855135B15C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621966"/>
              </p:ext>
            </p:extLst>
          </p:nvPr>
        </p:nvGraphicFramePr>
        <p:xfrm>
          <a:off x="3312764" y="3417111"/>
          <a:ext cx="2813050" cy="144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Document" r:id="rId4" imgW="5943600" imgH="3048000" progId="Word.Document.12">
                  <p:embed/>
                </p:oleObj>
              </mc:Choice>
              <mc:Fallback>
                <p:oleObj name="Document" r:id="rId4" imgW="5943600" imgH="3048000" progId="Word.Documen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5002372D-1080-7445-BC96-A95CD781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12764" y="3417111"/>
                        <a:ext cx="2813050" cy="1443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34B838F4-4535-0347-9B6B-3E52F38087A8}"/>
              </a:ext>
            </a:extLst>
          </p:cNvPr>
          <p:cNvSpPr/>
          <p:nvPr/>
        </p:nvSpPr>
        <p:spPr>
          <a:xfrm>
            <a:off x="277106" y="1544716"/>
            <a:ext cx="4049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https://</a:t>
            </a:r>
            <a:r>
              <a:rPr lang="cs-CZ" dirty="0" err="1">
                <a:solidFill>
                  <a:schemeClr val="bg1"/>
                </a:solidFill>
              </a:rPr>
              <a:t>github.com</a:t>
            </a:r>
            <a:r>
              <a:rPr lang="cs-CZ" dirty="0">
                <a:solidFill>
                  <a:schemeClr val="bg1"/>
                </a:solidFill>
              </a:rPr>
              <a:t>/</a:t>
            </a:r>
            <a:r>
              <a:rPr lang="cs-CZ" dirty="0" err="1">
                <a:solidFill>
                  <a:schemeClr val="bg1"/>
                </a:solidFill>
              </a:rPr>
              <a:t>adspirkova</a:t>
            </a:r>
            <a:r>
              <a:rPr lang="cs-CZ" dirty="0">
                <a:solidFill>
                  <a:schemeClr val="bg1"/>
                </a:solidFill>
              </a:rPr>
              <a:t>/CLG-2020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3134D9-3E02-624B-9A83-450E9CFAA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48" y="1875860"/>
            <a:ext cx="2205656" cy="181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13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 dirty="0"/>
              <a:t>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/>
              <a:t>Barvíme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49747-7171-324E-AEB5-A67648CA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42" y="2046816"/>
            <a:ext cx="33274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9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13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 dirty="0"/>
              <a:t>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2841625" cy="829733"/>
          </a:xfrm>
        </p:spPr>
        <p:txBody>
          <a:bodyPr/>
          <a:lstStyle/>
          <a:p>
            <a:r>
              <a:rPr lang="cs-CZ" dirty="0"/>
              <a:t>Barvy</a:t>
            </a:r>
          </a:p>
        </p:txBody>
      </p:sp>
      <p:graphicFrame>
        <p:nvGraphicFramePr>
          <p:cNvPr id="8" name="Content Placeholder 13">
            <a:extLst>
              <a:ext uri="{FF2B5EF4-FFF2-40B4-BE49-F238E27FC236}">
                <a16:creationId xmlns:a16="http://schemas.microsoft.com/office/drawing/2014/main" id="{A0AA8647-C20B-F641-875C-61CE143FDD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182436"/>
              </p:ext>
            </p:extLst>
          </p:nvPr>
        </p:nvGraphicFramePr>
        <p:xfrm>
          <a:off x="253705" y="3204519"/>
          <a:ext cx="4667761" cy="1100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49">
                  <a:extLst>
                    <a:ext uri="{9D8B030D-6E8A-4147-A177-3AD203B41FA5}">
                      <a16:colId xmlns:a16="http://schemas.microsoft.com/office/drawing/2014/main" val="4037985542"/>
                    </a:ext>
                  </a:extLst>
                </a:gridCol>
                <a:gridCol w="256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833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HEX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rrggbb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b="0" dirty="0">
                          <a:solidFill>
                            <a:schemeClr val="tx1"/>
                          </a:solidFill>
                          <a:effectLst/>
                        </a:rPr>
                        <a:t>#00ff00;</a:t>
                      </a:r>
                      <a:endParaRPr lang="en-US" sz="13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833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red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, green, blue) (A – opacity)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dirty="0" err="1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  <a:r>
                        <a:rPr lang="en-GB" sz="1300" dirty="0">
                          <a:solidFill>
                            <a:schemeClr val="tx1"/>
                          </a:solidFill>
                          <a:effectLst/>
                        </a:rPr>
                        <a:t>(0, 255, 0);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25876"/>
                  </a:ext>
                </a:extLst>
              </a:tr>
              <a:tr h="484441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color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names</a:t>
                      </a:r>
                      <a:endParaRPr lang="cs-CZ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dirty="0">
                          <a:solidFill>
                            <a:schemeClr val="tx1"/>
                          </a:solidFill>
                          <a:effectLst/>
                        </a:rPr>
                        <a:t>green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92043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90BC52D-E6FC-B340-A1C2-5C01B6C2171E}"/>
              </a:ext>
            </a:extLst>
          </p:cNvPr>
          <p:cNvSpPr/>
          <p:nvPr/>
        </p:nvSpPr>
        <p:spPr>
          <a:xfrm>
            <a:off x="206705" y="139118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https://www.colorzilla.com</a:t>
            </a:r>
            <a:endParaRPr lang="cs-CZ" dirty="0">
              <a:solidFill>
                <a:schemeClr val="bg1"/>
              </a:solidFill>
            </a:endParaRPr>
          </a:p>
          <a:p>
            <a:r>
              <a:rPr lang="cs-CZ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https://www.canva.com/colors/color-palette-generator/</a:t>
            </a:r>
            <a:endParaRPr lang="cs-CZ" dirty="0">
              <a:solidFill>
                <a:schemeClr val="bg1"/>
              </a:solidFill>
            </a:endParaRPr>
          </a:p>
          <a:p>
            <a:r>
              <a:rPr lang="cs-CZ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https://colorpalettes.net</a:t>
            </a:r>
            <a:endParaRPr lang="cs-CZ" dirty="0">
              <a:solidFill>
                <a:schemeClr val="bg1"/>
              </a:solidFill>
            </a:endParaRPr>
          </a:p>
          <a:p>
            <a:r>
              <a:rPr lang="cs-CZ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https://color.adobe.com/create/color-wheel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5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0584" y="180080"/>
            <a:ext cx="5490670" cy="1050384"/>
          </a:xfrm>
        </p:spPr>
        <p:txBody>
          <a:bodyPr/>
          <a:lstStyle/>
          <a:p>
            <a:r>
              <a:rPr lang="cs-CZ" dirty="0"/>
              <a:t>BOX Model – Chrome </a:t>
            </a:r>
            <a:r>
              <a:rPr lang="cs-CZ" dirty="0" err="1"/>
              <a:t>dev</a:t>
            </a:r>
            <a:r>
              <a:rPr lang="cs-CZ" dirty="0"/>
              <a:t>. </a:t>
            </a:r>
            <a:r>
              <a:rPr lang="cs-CZ" dirty="0" err="1"/>
              <a:t>tools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13 July 2020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249704"/>
            <a:ext cx="4419599" cy="3285065"/>
          </a:xfrm>
        </p:spPr>
        <p:txBody>
          <a:bodyPr/>
          <a:lstStyle/>
          <a:p>
            <a:r>
              <a:rPr lang="en-GB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E40C3-FC16-9C4B-909C-CD43ACB22289}"/>
              </a:ext>
            </a:extLst>
          </p:cNvPr>
          <p:cNvSpPr/>
          <p:nvPr/>
        </p:nvSpPr>
        <p:spPr>
          <a:xfrm>
            <a:off x="3270584" y="1018780"/>
            <a:ext cx="2303579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 err="1"/>
              <a:t>Position</a:t>
            </a:r>
            <a:endParaRPr lang="cs-CZ" b="1" dirty="0"/>
          </a:p>
          <a:p>
            <a:r>
              <a:rPr lang="cs-CZ" dirty="0"/>
              <a:t> - </a:t>
            </a:r>
            <a:r>
              <a:rPr lang="cs-CZ" dirty="0" err="1"/>
              <a:t>pozicování</a:t>
            </a:r>
            <a:r>
              <a:rPr lang="cs-CZ" dirty="0"/>
              <a:t> elementu</a:t>
            </a:r>
          </a:p>
          <a:p>
            <a:endParaRPr lang="cs-CZ" dirty="0"/>
          </a:p>
          <a:p>
            <a:r>
              <a:rPr lang="cs-CZ" b="1" dirty="0" err="1"/>
              <a:t>Margin</a:t>
            </a:r>
            <a:endParaRPr lang="cs-CZ" b="1" dirty="0"/>
          </a:p>
          <a:p>
            <a:pPr marL="285750" indent="-285750">
              <a:buFontTx/>
              <a:buChar char="-"/>
            </a:pPr>
            <a:r>
              <a:rPr lang="cs-CZ" dirty="0"/>
              <a:t>vnější okraj</a:t>
            </a:r>
          </a:p>
          <a:p>
            <a:pPr marL="285750" indent="-285750">
              <a:buFontTx/>
              <a:buChar char="-"/>
            </a:pPr>
            <a:endParaRPr lang="cs-CZ" dirty="0"/>
          </a:p>
          <a:p>
            <a:r>
              <a:rPr lang="cs-CZ" b="1" dirty="0" err="1"/>
              <a:t>Border</a:t>
            </a:r>
            <a:endParaRPr lang="cs-CZ" b="1" dirty="0"/>
          </a:p>
          <a:p>
            <a:pPr marL="285750" indent="-285750">
              <a:buFontTx/>
              <a:buChar char="-"/>
            </a:pPr>
            <a:r>
              <a:rPr lang="cs-CZ" dirty="0"/>
              <a:t>ohraničení</a:t>
            </a:r>
          </a:p>
          <a:p>
            <a:pPr marL="285750" indent="-285750">
              <a:buFontTx/>
              <a:buChar char="-"/>
            </a:pPr>
            <a:endParaRPr lang="cs-CZ" dirty="0"/>
          </a:p>
          <a:p>
            <a:r>
              <a:rPr lang="cs-CZ" b="1" dirty="0" err="1"/>
              <a:t>Padding</a:t>
            </a:r>
            <a:endParaRPr lang="cs-CZ" b="1" dirty="0"/>
          </a:p>
          <a:p>
            <a:pPr marL="285750" indent="-285750">
              <a:buFontTx/>
              <a:buChar char="-"/>
            </a:pPr>
            <a:r>
              <a:rPr lang="cs-CZ" dirty="0"/>
              <a:t>vnitřní okraj</a:t>
            </a:r>
          </a:p>
          <a:p>
            <a:pPr marL="285750" indent="-285750">
              <a:buFontTx/>
              <a:buChar char="-"/>
            </a:pPr>
            <a:endParaRPr lang="cs-CZ" dirty="0"/>
          </a:p>
          <a:p>
            <a:r>
              <a:rPr lang="cs-CZ" b="1" dirty="0"/>
              <a:t>Obsah</a:t>
            </a:r>
            <a:r>
              <a:rPr lang="cs-CZ" dirty="0"/>
              <a:t> </a:t>
            </a:r>
          </a:p>
          <a:p>
            <a:pPr marL="285750" indent="-285750">
              <a:buFontTx/>
              <a:buChar char="-"/>
            </a:pPr>
            <a:r>
              <a:rPr lang="cs-CZ" dirty="0"/>
              <a:t> modrý vnitřek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8073F1-83FE-B84C-9802-10FF634BA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558" y="1716866"/>
            <a:ext cx="3520301" cy="280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0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13 July 2020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45960" y="479310"/>
            <a:ext cx="3065489" cy="3702571"/>
          </a:xfrm>
        </p:spPr>
        <p:txBody>
          <a:bodyPr/>
          <a:lstStyle/>
          <a:p>
            <a:r>
              <a:rPr lang="en-GB" sz="23100" dirty="0"/>
              <a:t>4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79" y="-136005"/>
            <a:ext cx="2841625" cy="829733"/>
          </a:xfrm>
        </p:spPr>
        <p:txBody>
          <a:bodyPr/>
          <a:lstStyle/>
          <a:p>
            <a:r>
              <a:rPr lang="cs-CZ" dirty="0"/>
              <a:t>Jednotky velikosti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6195E98-EE76-294B-82F5-3576D6A54D70}"/>
              </a:ext>
            </a:extLst>
          </p:cNvPr>
          <p:cNvSpPr txBox="1">
            <a:spLocks/>
          </p:cNvSpPr>
          <p:nvPr/>
        </p:nvSpPr>
        <p:spPr>
          <a:xfrm>
            <a:off x="67022" y="420550"/>
            <a:ext cx="3178938" cy="490112"/>
          </a:xfrm>
          <a:prstGeom prst="rect">
            <a:avLst/>
          </a:prstGeom>
        </p:spPr>
        <p:txBody>
          <a:bodyPr/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cs-CZ" sz="2000" dirty="0">
                <a:solidFill>
                  <a:schemeClr val="bg1"/>
                </a:solidFill>
              </a:rPr>
              <a:t>Absolutní – </a:t>
            </a:r>
            <a:r>
              <a:rPr lang="cs-CZ" sz="2000" dirty="0" err="1">
                <a:solidFill>
                  <a:schemeClr val="bg1"/>
                </a:solidFill>
              </a:rPr>
              <a:t>neškálují</a:t>
            </a:r>
            <a:endParaRPr lang="cs-CZ" sz="2000" dirty="0">
              <a:solidFill>
                <a:schemeClr val="bg1"/>
              </a:solidFill>
            </a:endParaRPr>
          </a:p>
          <a:p>
            <a:pPr marL="114300" indent="0">
              <a:buFont typeface="Arial" pitchFamily="34" charset="0"/>
              <a:buNone/>
            </a:pPr>
            <a:endParaRPr lang="cs-CZ" sz="2000" dirty="0">
              <a:solidFill>
                <a:schemeClr val="bg1"/>
              </a:solidFill>
            </a:endParaRPr>
          </a:p>
          <a:p>
            <a:pPr marL="114300" indent="0">
              <a:buFont typeface="Arial" pitchFamily="34" charset="0"/>
              <a:buNone/>
            </a:pPr>
            <a:endParaRPr lang="cs-CZ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B828C-2CB0-D343-BA2B-CD85B0AAF666}"/>
              </a:ext>
            </a:extLst>
          </p:cNvPr>
          <p:cNvSpPr txBox="1"/>
          <p:nvPr/>
        </p:nvSpPr>
        <p:spPr>
          <a:xfrm>
            <a:off x="67022" y="2334371"/>
            <a:ext cx="2560686" cy="4090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114300" indent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>
                <a:solidFill>
                  <a:schemeClr val="bg1"/>
                </a:solidFill>
                <a:latin typeface="Vodafone Rg" pitchFamily="34" charset="0"/>
              </a:defRPr>
            </a:lvl1pPr>
            <a:lvl2pPr marL="347663" indent="-147638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>
                <a:latin typeface="Vodafone Rg" pitchFamily="34" charset="0"/>
              </a:defRPr>
            </a:lvl2pPr>
            <a:lvl3pPr marL="385763" indent="14605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>
                <a:latin typeface="Vodafone Rg" pitchFamily="34" charset="0"/>
              </a:defRPr>
            </a:lvl3pPr>
            <a:lvl4pPr marL="717550" indent="-150813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/>
            </a:lvl4pPr>
            <a:lvl5pPr marL="914400" indent="-161925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baseline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cs-CZ" dirty="0"/>
              <a:t>Relativní – </a:t>
            </a:r>
            <a:r>
              <a:rPr lang="cs-CZ" dirty="0" err="1"/>
              <a:t>škálují</a:t>
            </a:r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79245DFA-A302-B14E-AFD1-85DBE17BA6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7042452"/>
              </p:ext>
            </p:extLst>
          </p:nvPr>
        </p:nvGraphicFramePr>
        <p:xfrm>
          <a:off x="269251" y="815987"/>
          <a:ext cx="1663721" cy="122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8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l"/>
                      <a:r>
                        <a:rPr lang="en-GB" sz="1400" dirty="0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cm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r"/>
                      <a:r>
                        <a:rPr lang="en-GB" sz="1400" dirty="0" err="1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centimetry</a:t>
                      </a:r>
                      <a:endParaRPr lang="en-GB" sz="1400" dirty="0">
                        <a:solidFill>
                          <a:schemeClr val="bg1"/>
                        </a:solidFill>
                        <a:latin typeface="Vodafone Rg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1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l"/>
                      <a:r>
                        <a:rPr lang="en-GB" sz="1400" dirty="0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mm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r"/>
                      <a:r>
                        <a:rPr lang="en-GB" sz="1400" dirty="0" err="1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milimetry</a:t>
                      </a:r>
                      <a:endParaRPr lang="en-GB" sz="1400" dirty="0">
                        <a:solidFill>
                          <a:schemeClr val="bg1"/>
                        </a:solidFill>
                        <a:latin typeface="Vodafone Rg" pitchFamily="34" charset="0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1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l"/>
                      <a:r>
                        <a:rPr lang="en-GB" sz="1400" b="0" dirty="0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in</a:t>
                      </a:r>
                    </a:p>
                  </a:txBody>
                  <a:tcPr anchor="ctr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r"/>
                      <a:r>
                        <a:rPr lang="en-GB" sz="1400" b="0" dirty="0" err="1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palce</a:t>
                      </a:r>
                      <a:endParaRPr lang="en-GB" sz="1400" b="0" dirty="0">
                        <a:solidFill>
                          <a:schemeClr val="bg1"/>
                        </a:solidFill>
                        <a:latin typeface="Vodafone Rg" pitchFamily="34" charset="0"/>
                      </a:endParaRPr>
                    </a:p>
                  </a:txBody>
                  <a:tcPr anchor="ctr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3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l"/>
                      <a:r>
                        <a:rPr lang="en-GB" sz="1400" dirty="0" err="1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px</a:t>
                      </a:r>
                      <a:endParaRPr lang="en-GB" sz="1400" dirty="0">
                        <a:solidFill>
                          <a:schemeClr val="bg1"/>
                        </a:solidFill>
                        <a:latin typeface="Vodafone Rg" pitchFamily="34" charset="0"/>
                      </a:endParaRPr>
                    </a:p>
                  </a:txBody>
                  <a:tcPr anchor="ctr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Lt"/>
                        </a:defRPr>
                      </a:lvl9pPr>
                    </a:lstStyle>
                    <a:p>
                      <a:pPr algn="r"/>
                      <a:r>
                        <a:rPr lang="en-GB" sz="1400" baseline="0" dirty="0">
                          <a:solidFill>
                            <a:schemeClr val="bg1"/>
                          </a:solidFill>
                          <a:latin typeface="Vodafone Rg" pitchFamily="34" charset="0"/>
                        </a:rPr>
                        <a:t>pixel</a:t>
                      </a:r>
                    </a:p>
                  </a:txBody>
                  <a:tcPr anchor="ctr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id="{FF0DFEE4-8B25-3F46-BB88-E802562F20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6225026"/>
              </p:ext>
            </p:extLst>
          </p:nvPr>
        </p:nvGraphicFramePr>
        <p:xfrm>
          <a:off x="235680" y="2743437"/>
          <a:ext cx="4543026" cy="2046540"/>
        </p:xfrm>
        <a:graphic>
          <a:graphicData uri="http://schemas.openxmlformats.org/drawingml/2006/table">
            <a:tbl>
              <a:tblPr firstRow="1" bandRow="1">
                <a:solidFill>
                  <a:srgbClr val="FF0000"/>
                </a:solidFill>
                <a:tableStyleId>{5C22544A-7EE6-4342-B048-85BDC9FD1C3A}</a:tableStyleId>
              </a:tblPr>
              <a:tblGrid>
                <a:gridCol w="607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5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18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b="0" dirty="0" err="1">
                          <a:solidFill>
                            <a:schemeClr val="bg1"/>
                          </a:solidFill>
                          <a:effectLst/>
                        </a:rPr>
                        <a:t>em</a:t>
                      </a:r>
                      <a:endParaRPr lang="cs-CZ" sz="1300" b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b="0" dirty="0">
                          <a:solidFill>
                            <a:schemeClr val="bg1"/>
                          </a:solidFill>
                          <a:effectLst/>
                        </a:rPr>
                        <a:t>Relativní k velikosti písma</a:t>
                      </a:r>
                      <a:endParaRPr lang="en-US" sz="1300" b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118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bg1"/>
                          </a:solidFill>
                          <a:effectLst/>
                        </a:rPr>
                        <a:t>vw</a:t>
                      </a:r>
                      <a:endParaRPr lang="cs-CZ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šíře obrazovky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118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bg1"/>
                          </a:solidFill>
                          <a:effectLst/>
                        </a:rPr>
                        <a:t>vh</a:t>
                      </a:r>
                      <a:endParaRPr lang="cs-CZ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výšce obrazovky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25876"/>
                  </a:ext>
                </a:extLst>
              </a:tr>
              <a:tr h="478336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bg1"/>
                          </a:solidFill>
                          <a:effectLst/>
                        </a:rPr>
                        <a:t>vmin</a:t>
                      </a:r>
                      <a:endParaRPr lang="cs-CZ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menší dimenze (telefon má obráceně než</a:t>
                      </a:r>
                      <a:r>
                        <a:rPr lang="cs-CZ" sz="1300" baseline="0" dirty="0">
                          <a:solidFill>
                            <a:schemeClr val="bg1"/>
                          </a:solidFill>
                          <a:effectLst/>
                        </a:rPr>
                        <a:t> monitor)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920438"/>
                  </a:ext>
                </a:extLst>
              </a:tr>
              <a:tr h="291118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>
                          <a:solidFill>
                            <a:schemeClr val="bg1"/>
                          </a:solidFill>
                          <a:effectLst/>
                        </a:rPr>
                        <a:t>vmax</a:t>
                      </a:r>
                    </a:p>
                  </a:txBody>
                  <a:tcPr marL="109949" marR="54975" marT="54975" marB="54975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Relativní k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</a:rPr>
                        <a:t> 1% </a:t>
                      </a:r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větší dimenze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501422"/>
                  </a:ext>
                </a:extLst>
              </a:tr>
              <a:tr h="291118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%</a:t>
                      </a:r>
                    </a:p>
                  </a:txBody>
                  <a:tcPr marL="109949" marR="54975" marT="54975" marB="54975">
                    <a:solidFill>
                      <a:srgbClr val="EA23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bg1"/>
                          </a:solidFill>
                          <a:effectLst/>
                        </a:rPr>
                        <a:t>Relativní k předkovi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solidFill>
                      <a:srgbClr val="EA2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503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10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7" ma:contentTypeDescription="Create a new document." ma:contentTypeScope="" ma:versionID="4fbe9e5db5e643de0f62cfe626c1b91a">
  <xsd:schema xmlns:xsd="http://www.w3.org/2001/XMLSchema" xmlns:xs="http://www.w3.org/2001/XMLSchema" xmlns:p="http://schemas.microsoft.com/office/2006/metadata/properties" xmlns:ns2="43f3fa7f-81fe-4e2c-b3fd-9553e9083e98" xmlns:ns3="4b747377-8a1d-495b-8f86-37c466bbd411" targetNamespace="http://schemas.microsoft.com/office/2006/metadata/properties" ma:root="true" ma:fieldsID="56842524277a5ed12757d5dc41f5efac" ns2:_="" ns3:_=""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8D8296-BD81-4103-BEFD-08C726770E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23B09A-E2F7-462B-BF3F-9896F2F4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6295F6-C90E-48B1-8773-83D33EC1D73D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4b747377-8a1d-495b-8f86-37c466bbd411"/>
    <ds:schemaRef ds:uri="http://purl.org/dc/elements/1.1/"/>
    <ds:schemaRef ds:uri="http://schemas.microsoft.com/office/infopath/2007/PartnerControls"/>
    <ds:schemaRef ds:uri="43f3fa7f-81fe-4e2c-b3fd-9553e9083e98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894</Words>
  <Application>Microsoft Macintosh PowerPoint</Application>
  <PresentationFormat>On-screen Show (16:9)</PresentationFormat>
  <Paragraphs>310</Paragraphs>
  <Slides>29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Algerian</vt:lpstr>
      <vt:lpstr>Arial</vt:lpstr>
      <vt:lpstr>Calibri</vt:lpstr>
      <vt:lpstr>Consolas</vt:lpstr>
      <vt:lpstr>Helvetica Neue</vt:lpstr>
      <vt:lpstr>Open Sans</vt:lpstr>
      <vt:lpstr>Open Sans Light</vt:lpstr>
      <vt:lpstr>Source Code Pro</vt:lpstr>
      <vt:lpstr>Vodafone Rg</vt:lpstr>
      <vt:lpstr>Vodafone</vt:lpstr>
      <vt:lpstr>Document</vt:lpstr>
      <vt:lpstr>Cascade Style Sheet   CSS       </vt:lpstr>
      <vt:lpstr>Co je to CSS?  CSS Říká jaké se budou zobrazovat </vt:lpstr>
      <vt:lpstr>Linking CSS to HTML</vt:lpstr>
      <vt:lpstr>Linking CSS to HTML</vt:lpstr>
      <vt:lpstr>Barvíme</vt:lpstr>
      <vt:lpstr>Barvíme</vt:lpstr>
      <vt:lpstr>Barvy</vt:lpstr>
      <vt:lpstr>BOX Model – Chrome dev. tools</vt:lpstr>
      <vt:lpstr>Jednotky velikosti</vt:lpstr>
      <vt:lpstr>Oddělovač obsahu - div</vt:lpstr>
      <vt:lpstr>Anatomie CSS pravidla</vt:lpstr>
      <vt:lpstr>PowerPoint Presentation</vt:lpstr>
      <vt:lpstr>Píšeme CSS #1</vt:lpstr>
      <vt:lpstr>Píšeme CSS #2</vt:lpstr>
      <vt:lpstr>Píšeme CSS #3</vt:lpstr>
      <vt:lpstr>Píšeme CSS #4</vt:lpstr>
      <vt:lpstr>Píšeme CSS #5</vt:lpstr>
      <vt:lpstr>Píšeme CSS #5</vt:lpstr>
      <vt:lpstr>Píšeme CSS #6</vt:lpstr>
      <vt:lpstr>Píšeme CSS #7</vt:lpstr>
      <vt:lpstr>Píšeme CSS #8</vt:lpstr>
      <vt:lpstr>CSS : id &amp; class selectors #1</vt:lpstr>
      <vt:lpstr>CSS : id &amp; class selectors #2</vt:lpstr>
      <vt:lpstr>PowerPoint Presentation</vt:lpstr>
      <vt:lpstr>Píšeme CSS #9</vt:lpstr>
      <vt:lpstr>PowerPoint Presentation</vt:lpstr>
      <vt:lpstr>Více na </vt:lpstr>
      <vt:lpstr>Flexbox</vt:lpstr>
      <vt:lpstr>Další zdroje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2011-08-30T12:20:26Z</cp:lastPrinted>
  <dcterms:created xsi:type="dcterms:W3CDTF">2020-07-02T11:42:42Z</dcterms:created>
  <dcterms:modified xsi:type="dcterms:W3CDTF">2020-07-14T06:33:32Z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iteId">
    <vt:lpwstr>68283f3b-8487-4c86-adb3-a5228f18b893</vt:lpwstr>
  </property>
  <property fmtid="{D5CDD505-2E9C-101B-9397-08002B2CF9AE}" pid="6" name="MSIP_Label_0359f705-2ba0-454b-9cfc-6ce5bcaac040_Owner">
    <vt:lpwstr>nuno.moedas@vodafone.com</vt:lpwstr>
  </property>
  <property fmtid="{D5CDD505-2E9C-101B-9397-08002B2CF9AE}" pid="7" name="MSIP_Label_0359f705-2ba0-454b-9cfc-6ce5bcaac040_SetDate">
    <vt:lpwstr>2018-09-21T10:24:48.2464134Z</vt:lpwstr>
  </property>
  <property fmtid="{D5CDD505-2E9C-101B-9397-08002B2CF9AE}" pid="8" name="MSIP_Label_0359f705-2ba0-454b-9cfc-6ce5bcaac040_Name">
    <vt:lpwstr>[C2] - Internal</vt:lpwstr>
  </property>
  <property fmtid="{D5CDD505-2E9C-101B-9397-08002B2CF9AE}" pid="9" name="MSIP_Label_0359f705-2ba0-454b-9cfc-6ce5bcaac040_Application">
    <vt:lpwstr>Microsoft Azure Information Protection</vt:lpwstr>
  </property>
  <property fmtid="{D5CDD505-2E9C-101B-9397-08002B2CF9AE}" pid="10" name="MSIP_Label_0359f705-2ba0-454b-9cfc-6ce5bcaac040_Extended_MSFT_Method">
    <vt:lpwstr>Automatic</vt:lpwstr>
  </property>
  <property fmtid="{D5CDD505-2E9C-101B-9397-08002B2CF9AE}" pid="11" name="Sensitivity">
    <vt:lpwstr>[C2] - Internal</vt:lpwstr>
  </property>
</Properties>
</file>